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43891200" cy="38404800"/>
  <p:notesSz cx="6858000" cy="9144000"/>
  <p:defaultTextStyle>
    <a:defPPr>
      <a:defRPr lang="en-US"/>
    </a:defPPr>
    <a:lvl1pPr marL="0" algn="l" defTabSz="4075195" rtl="0" eaLnBrk="1" latinLnBrk="0" hangingPunct="1">
      <a:defRPr sz="8000" kern="1200">
        <a:solidFill>
          <a:schemeClr val="tx1"/>
        </a:solidFill>
        <a:latin typeface="+mn-lt"/>
        <a:ea typeface="+mn-ea"/>
        <a:cs typeface="+mn-cs"/>
      </a:defRPr>
    </a:lvl1pPr>
    <a:lvl2pPr marL="2037598" algn="l" defTabSz="4075195" rtl="0" eaLnBrk="1" latinLnBrk="0" hangingPunct="1">
      <a:defRPr sz="8000" kern="1200">
        <a:solidFill>
          <a:schemeClr val="tx1"/>
        </a:solidFill>
        <a:latin typeface="+mn-lt"/>
        <a:ea typeface="+mn-ea"/>
        <a:cs typeface="+mn-cs"/>
      </a:defRPr>
    </a:lvl2pPr>
    <a:lvl3pPr marL="4075195" algn="l" defTabSz="4075195" rtl="0" eaLnBrk="1" latinLnBrk="0" hangingPunct="1">
      <a:defRPr sz="8000" kern="1200">
        <a:solidFill>
          <a:schemeClr val="tx1"/>
        </a:solidFill>
        <a:latin typeface="+mn-lt"/>
        <a:ea typeface="+mn-ea"/>
        <a:cs typeface="+mn-cs"/>
      </a:defRPr>
    </a:lvl3pPr>
    <a:lvl4pPr marL="6112793" algn="l" defTabSz="4075195" rtl="0" eaLnBrk="1" latinLnBrk="0" hangingPunct="1">
      <a:defRPr sz="8000" kern="1200">
        <a:solidFill>
          <a:schemeClr val="tx1"/>
        </a:solidFill>
        <a:latin typeface="+mn-lt"/>
        <a:ea typeface="+mn-ea"/>
        <a:cs typeface="+mn-cs"/>
      </a:defRPr>
    </a:lvl4pPr>
    <a:lvl5pPr marL="8150391" algn="l" defTabSz="4075195" rtl="0" eaLnBrk="1" latinLnBrk="0" hangingPunct="1">
      <a:defRPr sz="8000" kern="1200">
        <a:solidFill>
          <a:schemeClr val="tx1"/>
        </a:solidFill>
        <a:latin typeface="+mn-lt"/>
        <a:ea typeface="+mn-ea"/>
        <a:cs typeface="+mn-cs"/>
      </a:defRPr>
    </a:lvl5pPr>
    <a:lvl6pPr marL="10187989" algn="l" defTabSz="4075195" rtl="0" eaLnBrk="1" latinLnBrk="0" hangingPunct="1">
      <a:defRPr sz="8000" kern="1200">
        <a:solidFill>
          <a:schemeClr val="tx1"/>
        </a:solidFill>
        <a:latin typeface="+mn-lt"/>
        <a:ea typeface="+mn-ea"/>
        <a:cs typeface="+mn-cs"/>
      </a:defRPr>
    </a:lvl6pPr>
    <a:lvl7pPr marL="12225586" algn="l" defTabSz="4075195" rtl="0" eaLnBrk="1" latinLnBrk="0" hangingPunct="1">
      <a:defRPr sz="8000" kern="1200">
        <a:solidFill>
          <a:schemeClr val="tx1"/>
        </a:solidFill>
        <a:latin typeface="+mn-lt"/>
        <a:ea typeface="+mn-ea"/>
        <a:cs typeface="+mn-cs"/>
      </a:defRPr>
    </a:lvl7pPr>
    <a:lvl8pPr marL="14263185" algn="l" defTabSz="4075195" rtl="0" eaLnBrk="1" latinLnBrk="0" hangingPunct="1">
      <a:defRPr sz="8000" kern="1200">
        <a:solidFill>
          <a:schemeClr val="tx1"/>
        </a:solidFill>
        <a:latin typeface="+mn-lt"/>
        <a:ea typeface="+mn-ea"/>
        <a:cs typeface="+mn-cs"/>
      </a:defRPr>
    </a:lvl8pPr>
    <a:lvl9pPr marL="16300782" algn="l" defTabSz="4075195"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7694" autoAdjust="0"/>
  </p:normalViewPr>
  <p:slideViewPr>
    <p:cSldViewPr>
      <p:cViewPr>
        <p:scale>
          <a:sx n="20" d="100"/>
          <a:sy n="20" d="100"/>
        </p:scale>
        <p:origin x="-1962" y="-384"/>
      </p:cViewPr>
      <p:guideLst>
        <p:guide orient="horz" pos="12096"/>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3" Type="http://schemas.openxmlformats.org/officeDocument/2006/relationships/image" Target="../media/image3.wmf"/><Relationship Id="rId21" Type="http://schemas.openxmlformats.org/officeDocument/2006/relationships/image" Target="../media/image21.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 Id="rId22"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598FF-BC30-4C9B-B892-512AC0C376A8}" type="datetimeFigureOut">
              <a:rPr lang="en-US" smtClean="0"/>
              <a:pPr/>
              <a:t>4/4/2009</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E6803-F87E-4166-9B4E-B85B0B1391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075195" rtl="0" eaLnBrk="1" latinLnBrk="0" hangingPunct="1">
      <a:defRPr sz="5400" kern="1200">
        <a:solidFill>
          <a:schemeClr val="tx1"/>
        </a:solidFill>
        <a:latin typeface="+mn-lt"/>
        <a:ea typeface="+mn-ea"/>
        <a:cs typeface="+mn-cs"/>
      </a:defRPr>
    </a:lvl1pPr>
    <a:lvl2pPr marL="2037598" algn="l" defTabSz="4075195" rtl="0" eaLnBrk="1" latinLnBrk="0" hangingPunct="1">
      <a:defRPr sz="5400" kern="1200">
        <a:solidFill>
          <a:schemeClr val="tx1"/>
        </a:solidFill>
        <a:latin typeface="+mn-lt"/>
        <a:ea typeface="+mn-ea"/>
        <a:cs typeface="+mn-cs"/>
      </a:defRPr>
    </a:lvl2pPr>
    <a:lvl3pPr marL="4075195" algn="l" defTabSz="4075195" rtl="0" eaLnBrk="1" latinLnBrk="0" hangingPunct="1">
      <a:defRPr sz="5400" kern="1200">
        <a:solidFill>
          <a:schemeClr val="tx1"/>
        </a:solidFill>
        <a:latin typeface="+mn-lt"/>
        <a:ea typeface="+mn-ea"/>
        <a:cs typeface="+mn-cs"/>
      </a:defRPr>
    </a:lvl3pPr>
    <a:lvl4pPr marL="6112793" algn="l" defTabSz="4075195" rtl="0" eaLnBrk="1" latinLnBrk="0" hangingPunct="1">
      <a:defRPr sz="5400" kern="1200">
        <a:solidFill>
          <a:schemeClr val="tx1"/>
        </a:solidFill>
        <a:latin typeface="+mn-lt"/>
        <a:ea typeface="+mn-ea"/>
        <a:cs typeface="+mn-cs"/>
      </a:defRPr>
    </a:lvl4pPr>
    <a:lvl5pPr marL="8150391" algn="l" defTabSz="4075195" rtl="0" eaLnBrk="1" latinLnBrk="0" hangingPunct="1">
      <a:defRPr sz="5400" kern="1200">
        <a:solidFill>
          <a:schemeClr val="tx1"/>
        </a:solidFill>
        <a:latin typeface="+mn-lt"/>
        <a:ea typeface="+mn-ea"/>
        <a:cs typeface="+mn-cs"/>
      </a:defRPr>
    </a:lvl5pPr>
    <a:lvl6pPr marL="10187989" algn="l" defTabSz="4075195" rtl="0" eaLnBrk="1" latinLnBrk="0" hangingPunct="1">
      <a:defRPr sz="5400" kern="1200">
        <a:solidFill>
          <a:schemeClr val="tx1"/>
        </a:solidFill>
        <a:latin typeface="+mn-lt"/>
        <a:ea typeface="+mn-ea"/>
        <a:cs typeface="+mn-cs"/>
      </a:defRPr>
    </a:lvl6pPr>
    <a:lvl7pPr marL="12225586" algn="l" defTabSz="4075195" rtl="0" eaLnBrk="1" latinLnBrk="0" hangingPunct="1">
      <a:defRPr sz="5400" kern="1200">
        <a:solidFill>
          <a:schemeClr val="tx1"/>
        </a:solidFill>
        <a:latin typeface="+mn-lt"/>
        <a:ea typeface="+mn-ea"/>
        <a:cs typeface="+mn-cs"/>
      </a:defRPr>
    </a:lvl7pPr>
    <a:lvl8pPr marL="14263185" algn="l" defTabSz="4075195" rtl="0" eaLnBrk="1" latinLnBrk="0" hangingPunct="1">
      <a:defRPr sz="5400" kern="1200">
        <a:solidFill>
          <a:schemeClr val="tx1"/>
        </a:solidFill>
        <a:latin typeface="+mn-lt"/>
        <a:ea typeface="+mn-ea"/>
        <a:cs typeface="+mn-cs"/>
      </a:defRPr>
    </a:lvl8pPr>
    <a:lvl9pPr marL="16300782" algn="l" defTabSz="4075195" rtl="0" eaLnBrk="1" latinLnBrk="0" hangingPunct="1">
      <a:defRPr sz="5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0025" y="685800"/>
            <a:ext cx="39179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E6803-F87E-4166-9B4E-B85B0B13911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2"/>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037229" indent="0" algn="ctr">
              <a:buNone/>
              <a:defRPr>
                <a:solidFill>
                  <a:schemeClr val="tx1">
                    <a:tint val="75000"/>
                  </a:schemeClr>
                </a:solidFill>
              </a:defRPr>
            </a:lvl2pPr>
            <a:lvl3pPr marL="4074462" indent="0" algn="ctr">
              <a:buNone/>
              <a:defRPr>
                <a:solidFill>
                  <a:schemeClr val="tx1">
                    <a:tint val="75000"/>
                  </a:schemeClr>
                </a:solidFill>
              </a:defRPr>
            </a:lvl3pPr>
            <a:lvl4pPr marL="6111691" indent="0" algn="ctr">
              <a:buNone/>
              <a:defRPr>
                <a:solidFill>
                  <a:schemeClr val="tx1">
                    <a:tint val="75000"/>
                  </a:schemeClr>
                </a:solidFill>
              </a:defRPr>
            </a:lvl4pPr>
            <a:lvl5pPr marL="8148925" indent="0" algn="ctr">
              <a:buNone/>
              <a:defRPr>
                <a:solidFill>
                  <a:schemeClr val="tx1">
                    <a:tint val="75000"/>
                  </a:schemeClr>
                </a:solidFill>
              </a:defRPr>
            </a:lvl5pPr>
            <a:lvl6pPr marL="10186154" indent="0" algn="ctr">
              <a:buNone/>
              <a:defRPr>
                <a:solidFill>
                  <a:schemeClr val="tx1">
                    <a:tint val="75000"/>
                  </a:schemeClr>
                </a:solidFill>
              </a:defRPr>
            </a:lvl6pPr>
            <a:lvl7pPr marL="12223387" indent="0" algn="ctr">
              <a:buNone/>
              <a:defRPr>
                <a:solidFill>
                  <a:schemeClr val="tx1">
                    <a:tint val="75000"/>
                  </a:schemeClr>
                </a:solidFill>
              </a:defRPr>
            </a:lvl7pPr>
            <a:lvl8pPr marL="14260616" indent="0" algn="ctr">
              <a:buNone/>
              <a:defRPr>
                <a:solidFill>
                  <a:schemeClr val="tx1">
                    <a:tint val="75000"/>
                  </a:schemeClr>
                </a:solidFill>
              </a:defRPr>
            </a:lvl8pPr>
            <a:lvl9pPr marL="162978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7A848A-E215-4515-AB96-628C0BED4720}"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A848A-E215-4515-AB96-628C0BED4720}"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47184" y="7378700"/>
            <a:ext cx="41475657" cy="1572907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20201" y="7378700"/>
            <a:ext cx="123695463" cy="157290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A848A-E215-4515-AB96-628C0BED4720}"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A848A-E215-4515-AB96-628C0BED4720}"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4678642"/>
            <a:ext cx="37307520" cy="762762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6277600"/>
            <a:ext cx="37307520" cy="8401048"/>
          </a:xfrm>
        </p:spPr>
        <p:txBody>
          <a:bodyPr anchor="b"/>
          <a:lstStyle>
            <a:lvl1pPr marL="0" indent="0">
              <a:buNone/>
              <a:defRPr sz="8900">
                <a:solidFill>
                  <a:schemeClr val="tx1">
                    <a:tint val="75000"/>
                  </a:schemeClr>
                </a:solidFill>
              </a:defRPr>
            </a:lvl1pPr>
            <a:lvl2pPr marL="2037229" indent="0">
              <a:buNone/>
              <a:defRPr sz="8000">
                <a:solidFill>
                  <a:schemeClr val="tx1">
                    <a:tint val="75000"/>
                  </a:schemeClr>
                </a:solidFill>
              </a:defRPr>
            </a:lvl2pPr>
            <a:lvl3pPr marL="4074462" indent="0">
              <a:buNone/>
              <a:defRPr sz="7100">
                <a:solidFill>
                  <a:schemeClr val="tx1">
                    <a:tint val="75000"/>
                  </a:schemeClr>
                </a:solidFill>
              </a:defRPr>
            </a:lvl3pPr>
            <a:lvl4pPr marL="6111691" indent="0">
              <a:buNone/>
              <a:defRPr sz="6200">
                <a:solidFill>
                  <a:schemeClr val="tx1">
                    <a:tint val="75000"/>
                  </a:schemeClr>
                </a:solidFill>
              </a:defRPr>
            </a:lvl4pPr>
            <a:lvl5pPr marL="8148925" indent="0">
              <a:buNone/>
              <a:defRPr sz="6200">
                <a:solidFill>
                  <a:schemeClr val="tx1">
                    <a:tint val="75000"/>
                  </a:schemeClr>
                </a:solidFill>
              </a:defRPr>
            </a:lvl5pPr>
            <a:lvl6pPr marL="10186154" indent="0">
              <a:buNone/>
              <a:defRPr sz="6200">
                <a:solidFill>
                  <a:schemeClr val="tx1">
                    <a:tint val="75000"/>
                  </a:schemeClr>
                </a:solidFill>
              </a:defRPr>
            </a:lvl6pPr>
            <a:lvl7pPr marL="12223387" indent="0">
              <a:buNone/>
              <a:defRPr sz="6200">
                <a:solidFill>
                  <a:schemeClr val="tx1">
                    <a:tint val="75000"/>
                  </a:schemeClr>
                </a:solidFill>
              </a:defRPr>
            </a:lvl7pPr>
            <a:lvl8pPr marL="14260616" indent="0">
              <a:buNone/>
              <a:defRPr sz="6200">
                <a:solidFill>
                  <a:schemeClr val="tx1">
                    <a:tint val="75000"/>
                  </a:schemeClr>
                </a:solidFill>
              </a:defRPr>
            </a:lvl8pPr>
            <a:lvl9pPr marL="16297845"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A848A-E215-4515-AB96-628C0BED4720}" type="datetimeFigureOut">
              <a:rPr lang="en-US" smtClean="0"/>
              <a:pPr/>
              <a:t>4/4/2009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20212" y="43009820"/>
            <a:ext cx="82585560" cy="12165965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37292" y="43009820"/>
            <a:ext cx="82585560" cy="12165965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7A848A-E215-4515-AB96-628C0BED4720}"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537972"/>
            <a:ext cx="395020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8596632"/>
            <a:ext cx="19392903" cy="3582668"/>
          </a:xfrm>
        </p:spPr>
        <p:txBody>
          <a:bodyPr anchor="b"/>
          <a:lstStyle>
            <a:lvl1pPr marL="0" indent="0">
              <a:buNone/>
              <a:defRPr sz="10700" b="1"/>
            </a:lvl1pPr>
            <a:lvl2pPr marL="2037229" indent="0">
              <a:buNone/>
              <a:defRPr sz="8900" b="1"/>
            </a:lvl2pPr>
            <a:lvl3pPr marL="4074462" indent="0">
              <a:buNone/>
              <a:defRPr sz="8000" b="1"/>
            </a:lvl3pPr>
            <a:lvl4pPr marL="6111691" indent="0">
              <a:buNone/>
              <a:defRPr sz="7100" b="1"/>
            </a:lvl4pPr>
            <a:lvl5pPr marL="8148925" indent="0">
              <a:buNone/>
              <a:defRPr sz="7100" b="1"/>
            </a:lvl5pPr>
            <a:lvl6pPr marL="10186154" indent="0">
              <a:buNone/>
              <a:defRPr sz="7100" b="1"/>
            </a:lvl6pPr>
            <a:lvl7pPr marL="12223387" indent="0">
              <a:buNone/>
              <a:defRPr sz="7100" b="1"/>
            </a:lvl7pPr>
            <a:lvl8pPr marL="14260616" indent="0">
              <a:buNone/>
              <a:defRPr sz="7100" b="1"/>
            </a:lvl8pPr>
            <a:lvl9pPr marL="16297845"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194561" y="12179300"/>
            <a:ext cx="19392903" cy="2212721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32" y="8596632"/>
            <a:ext cx="19400520" cy="3582668"/>
          </a:xfrm>
        </p:spPr>
        <p:txBody>
          <a:bodyPr anchor="b"/>
          <a:lstStyle>
            <a:lvl1pPr marL="0" indent="0">
              <a:buNone/>
              <a:defRPr sz="10700" b="1"/>
            </a:lvl1pPr>
            <a:lvl2pPr marL="2037229" indent="0">
              <a:buNone/>
              <a:defRPr sz="8900" b="1"/>
            </a:lvl2pPr>
            <a:lvl3pPr marL="4074462" indent="0">
              <a:buNone/>
              <a:defRPr sz="8000" b="1"/>
            </a:lvl3pPr>
            <a:lvl4pPr marL="6111691" indent="0">
              <a:buNone/>
              <a:defRPr sz="7100" b="1"/>
            </a:lvl4pPr>
            <a:lvl5pPr marL="8148925" indent="0">
              <a:buNone/>
              <a:defRPr sz="7100" b="1"/>
            </a:lvl5pPr>
            <a:lvl6pPr marL="10186154" indent="0">
              <a:buNone/>
              <a:defRPr sz="7100" b="1"/>
            </a:lvl6pPr>
            <a:lvl7pPr marL="12223387" indent="0">
              <a:buNone/>
              <a:defRPr sz="7100" b="1"/>
            </a:lvl7pPr>
            <a:lvl8pPr marL="14260616" indent="0">
              <a:buNone/>
              <a:defRPr sz="7100" b="1"/>
            </a:lvl8pPr>
            <a:lvl9pPr marL="16297845"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2296132" y="12179300"/>
            <a:ext cx="19400520" cy="2212721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A848A-E215-4515-AB96-628C0BED4720}" type="datetimeFigureOut">
              <a:rPr lang="en-US" smtClean="0"/>
              <a:pPr/>
              <a:t>4/4/2009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7A848A-E215-4515-AB96-628C0BED4720}" type="datetimeFigureOut">
              <a:rPr lang="en-US" smtClean="0"/>
              <a:pPr/>
              <a:t>4/4/2009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A848A-E215-4515-AB96-628C0BED4720}" type="datetimeFigureOut">
              <a:rPr lang="en-US" smtClean="0"/>
              <a:pPr/>
              <a:t>4/4/2009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3" y="1529080"/>
            <a:ext cx="14439903" cy="650748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7160240" y="1529088"/>
            <a:ext cx="24536400" cy="3277743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3" y="8036568"/>
            <a:ext cx="14439903" cy="26269952"/>
          </a:xfrm>
        </p:spPr>
        <p:txBody>
          <a:bodyPr/>
          <a:lstStyle>
            <a:lvl1pPr marL="0" indent="0">
              <a:buNone/>
              <a:defRPr sz="6200"/>
            </a:lvl1pPr>
            <a:lvl2pPr marL="2037229" indent="0">
              <a:buNone/>
              <a:defRPr sz="5300"/>
            </a:lvl2pPr>
            <a:lvl3pPr marL="4074462" indent="0">
              <a:buNone/>
              <a:defRPr sz="4500"/>
            </a:lvl3pPr>
            <a:lvl4pPr marL="6111691" indent="0">
              <a:buNone/>
              <a:defRPr sz="4000"/>
            </a:lvl4pPr>
            <a:lvl5pPr marL="8148925" indent="0">
              <a:buNone/>
              <a:defRPr sz="4000"/>
            </a:lvl5pPr>
            <a:lvl6pPr marL="10186154" indent="0">
              <a:buNone/>
              <a:defRPr sz="4000"/>
            </a:lvl6pPr>
            <a:lvl7pPr marL="12223387" indent="0">
              <a:buNone/>
              <a:defRPr sz="4000"/>
            </a:lvl7pPr>
            <a:lvl8pPr marL="14260616" indent="0">
              <a:buNone/>
              <a:defRPr sz="4000"/>
            </a:lvl8pPr>
            <a:lvl9pPr marL="16297845"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A848A-E215-4515-AB96-628C0BED4720}"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6883360"/>
            <a:ext cx="26334720" cy="317373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8602983" y="3431540"/>
            <a:ext cx="26334720" cy="23042880"/>
          </a:xfrm>
        </p:spPr>
        <p:txBody>
          <a:bodyPr/>
          <a:lstStyle>
            <a:lvl1pPr marL="0" indent="0">
              <a:buNone/>
              <a:defRPr sz="14300"/>
            </a:lvl1pPr>
            <a:lvl2pPr marL="2037229" indent="0">
              <a:buNone/>
              <a:defRPr sz="12500"/>
            </a:lvl2pPr>
            <a:lvl3pPr marL="4074462" indent="0">
              <a:buNone/>
              <a:defRPr sz="10700"/>
            </a:lvl3pPr>
            <a:lvl4pPr marL="6111691" indent="0">
              <a:buNone/>
              <a:defRPr sz="8900"/>
            </a:lvl4pPr>
            <a:lvl5pPr marL="8148925" indent="0">
              <a:buNone/>
              <a:defRPr sz="8900"/>
            </a:lvl5pPr>
            <a:lvl6pPr marL="10186154" indent="0">
              <a:buNone/>
              <a:defRPr sz="8900"/>
            </a:lvl6pPr>
            <a:lvl7pPr marL="12223387" indent="0">
              <a:buNone/>
              <a:defRPr sz="8900"/>
            </a:lvl7pPr>
            <a:lvl8pPr marL="14260616" indent="0">
              <a:buNone/>
              <a:defRPr sz="8900"/>
            </a:lvl8pPr>
            <a:lvl9pPr marL="16297845" indent="0">
              <a:buNone/>
              <a:defRPr sz="8900"/>
            </a:lvl9pPr>
          </a:lstStyle>
          <a:p>
            <a:endParaRPr lang="en-US"/>
          </a:p>
        </p:txBody>
      </p:sp>
      <p:sp>
        <p:nvSpPr>
          <p:cNvPr id="4" name="Text Placeholder 3"/>
          <p:cNvSpPr>
            <a:spLocks noGrp="1"/>
          </p:cNvSpPr>
          <p:nvPr>
            <p:ph type="body" sz="half" idx="2"/>
          </p:nvPr>
        </p:nvSpPr>
        <p:spPr>
          <a:xfrm>
            <a:off x="8602983" y="30057092"/>
            <a:ext cx="26334720" cy="4507228"/>
          </a:xfrm>
        </p:spPr>
        <p:txBody>
          <a:bodyPr/>
          <a:lstStyle>
            <a:lvl1pPr marL="0" indent="0">
              <a:buNone/>
              <a:defRPr sz="6200"/>
            </a:lvl1pPr>
            <a:lvl2pPr marL="2037229" indent="0">
              <a:buNone/>
              <a:defRPr sz="5300"/>
            </a:lvl2pPr>
            <a:lvl3pPr marL="4074462" indent="0">
              <a:buNone/>
              <a:defRPr sz="4500"/>
            </a:lvl3pPr>
            <a:lvl4pPr marL="6111691" indent="0">
              <a:buNone/>
              <a:defRPr sz="4000"/>
            </a:lvl4pPr>
            <a:lvl5pPr marL="8148925" indent="0">
              <a:buNone/>
              <a:defRPr sz="4000"/>
            </a:lvl5pPr>
            <a:lvl6pPr marL="10186154" indent="0">
              <a:buNone/>
              <a:defRPr sz="4000"/>
            </a:lvl6pPr>
            <a:lvl7pPr marL="12223387" indent="0">
              <a:buNone/>
              <a:defRPr sz="4000"/>
            </a:lvl7pPr>
            <a:lvl8pPr marL="14260616" indent="0">
              <a:buNone/>
              <a:defRPr sz="4000"/>
            </a:lvl8pPr>
            <a:lvl9pPr marL="16297845"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A848A-E215-4515-AB96-628C0BED4720}" type="datetimeFigureOut">
              <a:rPr lang="en-US" smtClean="0"/>
              <a:pPr/>
              <a:t>4/4/2009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1331-0769-4FAB-A01C-F2B739A61F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2"/>
            <a:ext cx="39502080" cy="6400800"/>
          </a:xfrm>
          <a:prstGeom prst="rect">
            <a:avLst/>
          </a:prstGeom>
        </p:spPr>
        <p:txBody>
          <a:bodyPr vert="horz" lIns="407446" tIns="203725" rIns="407446" bIns="203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8"/>
            <a:ext cx="39502080" cy="25345392"/>
          </a:xfrm>
          <a:prstGeom prst="rect">
            <a:avLst/>
          </a:prstGeom>
        </p:spPr>
        <p:txBody>
          <a:bodyPr vert="horz" lIns="407446" tIns="203725" rIns="407446" bIns="203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2"/>
            <a:ext cx="10241280" cy="2044700"/>
          </a:xfrm>
          <a:prstGeom prst="rect">
            <a:avLst/>
          </a:prstGeom>
        </p:spPr>
        <p:txBody>
          <a:bodyPr vert="horz" lIns="407446" tIns="203725" rIns="407446" bIns="203725" rtlCol="0" anchor="ctr"/>
          <a:lstStyle>
            <a:lvl1pPr algn="l">
              <a:defRPr sz="5300">
                <a:solidFill>
                  <a:schemeClr val="tx1">
                    <a:tint val="75000"/>
                  </a:schemeClr>
                </a:solidFill>
              </a:defRPr>
            </a:lvl1pPr>
          </a:lstStyle>
          <a:p>
            <a:fld id="{A87A848A-E215-4515-AB96-628C0BED4720}" type="datetimeFigureOut">
              <a:rPr lang="en-US" smtClean="0"/>
              <a:pPr/>
              <a:t>4/4/2009</a:t>
            </a:fld>
            <a:endParaRPr lang="en-US"/>
          </a:p>
        </p:txBody>
      </p:sp>
      <p:sp>
        <p:nvSpPr>
          <p:cNvPr id="5" name="Footer Placeholder 4"/>
          <p:cNvSpPr>
            <a:spLocks noGrp="1"/>
          </p:cNvSpPr>
          <p:nvPr>
            <p:ph type="ftr" sz="quarter" idx="3"/>
          </p:nvPr>
        </p:nvSpPr>
        <p:spPr>
          <a:xfrm>
            <a:off x="14996160" y="35595562"/>
            <a:ext cx="13898880" cy="2044700"/>
          </a:xfrm>
          <a:prstGeom prst="rect">
            <a:avLst/>
          </a:prstGeom>
        </p:spPr>
        <p:txBody>
          <a:bodyPr vert="horz" lIns="407446" tIns="203725" rIns="407446" bIns="203725"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2"/>
            <a:ext cx="10241280" cy="2044700"/>
          </a:xfrm>
          <a:prstGeom prst="rect">
            <a:avLst/>
          </a:prstGeom>
        </p:spPr>
        <p:txBody>
          <a:bodyPr vert="horz" lIns="407446" tIns="203725" rIns="407446" bIns="203725" rtlCol="0" anchor="ctr"/>
          <a:lstStyle>
            <a:lvl1pPr algn="r">
              <a:defRPr sz="5300">
                <a:solidFill>
                  <a:schemeClr val="tx1">
                    <a:tint val="75000"/>
                  </a:schemeClr>
                </a:solidFill>
              </a:defRPr>
            </a:lvl1pPr>
          </a:lstStyle>
          <a:p>
            <a:fld id="{92F71331-0769-4FAB-A01C-F2B739A61F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074462" rtl="0" eaLnBrk="1" latinLnBrk="0" hangingPunct="1">
        <a:spcBef>
          <a:spcPct val="0"/>
        </a:spcBef>
        <a:buNone/>
        <a:defRPr sz="19600" kern="1200">
          <a:solidFill>
            <a:schemeClr val="tx1"/>
          </a:solidFill>
          <a:latin typeface="+mj-lt"/>
          <a:ea typeface="+mj-ea"/>
          <a:cs typeface="+mj-cs"/>
        </a:defRPr>
      </a:lvl1pPr>
    </p:titleStyle>
    <p:bodyStyle>
      <a:lvl1pPr marL="1527925" indent="-1527925" algn="l" defTabSz="407446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0498" indent="-1273269" algn="l" defTabSz="407446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3075" indent="-1018617" algn="l" defTabSz="407446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0308"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67542"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4771"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2000"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79233"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16462" indent="-1018617" algn="l" defTabSz="407446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4462" rtl="0" eaLnBrk="1" latinLnBrk="0" hangingPunct="1">
        <a:defRPr sz="8000" kern="1200">
          <a:solidFill>
            <a:schemeClr val="tx1"/>
          </a:solidFill>
          <a:latin typeface="+mn-lt"/>
          <a:ea typeface="+mn-ea"/>
          <a:cs typeface="+mn-cs"/>
        </a:defRPr>
      </a:lvl1pPr>
      <a:lvl2pPr marL="2037229" algn="l" defTabSz="4074462" rtl="0" eaLnBrk="1" latinLnBrk="0" hangingPunct="1">
        <a:defRPr sz="8000" kern="1200">
          <a:solidFill>
            <a:schemeClr val="tx1"/>
          </a:solidFill>
          <a:latin typeface="+mn-lt"/>
          <a:ea typeface="+mn-ea"/>
          <a:cs typeface="+mn-cs"/>
        </a:defRPr>
      </a:lvl2pPr>
      <a:lvl3pPr marL="4074462" algn="l" defTabSz="4074462" rtl="0" eaLnBrk="1" latinLnBrk="0" hangingPunct="1">
        <a:defRPr sz="8000" kern="1200">
          <a:solidFill>
            <a:schemeClr val="tx1"/>
          </a:solidFill>
          <a:latin typeface="+mn-lt"/>
          <a:ea typeface="+mn-ea"/>
          <a:cs typeface="+mn-cs"/>
        </a:defRPr>
      </a:lvl3pPr>
      <a:lvl4pPr marL="6111691" algn="l" defTabSz="4074462" rtl="0" eaLnBrk="1" latinLnBrk="0" hangingPunct="1">
        <a:defRPr sz="8000" kern="1200">
          <a:solidFill>
            <a:schemeClr val="tx1"/>
          </a:solidFill>
          <a:latin typeface="+mn-lt"/>
          <a:ea typeface="+mn-ea"/>
          <a:cs typeface="+mn-cs"/>
        </a:defRPr>
      </a:lvl4pPr>
      <a:lvl5pPr marL="8148925" algn="l" defTabSz="4074462" rtl="0" eaLnBrk="1" latinLnBrk="0" hangingPunct="1">
        <a:defRPr sz="8000" kern="1200">
          <a:solidFill>
            <a:schemeClr val="tx1"/>
          </a:solidFill>
          <a:latin typeface="+mn-lt"/>
          <a:ea typeface="+mn-ea"/>
          <a:cs typeface="+mn-cs"/>
        </a:defRPr>
      </a:lvl5pPr>
      <a:lvl6pPr marL="10186154" algn="l" defTabSz="4074462" rtl="0" eaLnBrk="1" latinLnBrk="0" hangingPunct="1">
        <a:defRPr sz="8000" kern="1200">
          <a:solidFill>
            <a:schemeClr val="tx1"/>
          </a:solidFill>
          <a:latin typeface="+mn-lt"/>
          <a:ea typeface="+mn-ea"/>
          <a:cs typeface="+mn-cs"/>
        </a:defRPr>
      </a:lvl6pPr>
      <a:lvl7pPr marL="12223387" algn="l" defTabSz="4074462" rtl="0" eaLnBrk="1" latinLnBrk="0" hangingPunct="1">
        <a:defRPr sz="8000" kern="1200">
          <a:solidFill>
            <a:schemeClr val="tx1"/>
          </a:solidFill>
          <a:latin typeface="+mn-lt"/>
          <a:ea typeface="+mn-ea"/>
          <a:cs typeface="+mn-cs"/>
        </a:defRPr>
      </a:lvl7pPr>
      <a:lvl8pPr marL="14260616" algn="l" defTabSz="4074462" rtl="0" eaLnBrk="1" latinLnBrk="0" hangingPunct="1">
        <a:defRPr sz="8000" kern="1200">
          <a:solidFill>
            <a:schemeClr val="tx1"/>
          </a:solidFill>
          <a:latin typeface="+mn-lt"/>
          <a:ea typeface="+mn-ea"/>
          <a:cs typeface="+mn-cs"/>
        </a:defRPr>
      </a:lvl8pPr>
      <a:lvl9pPr marL="16297845" algn="l" defTabSz="407446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7.jpeg"/><Relationship Id="rId18" Type="http://schemas.openxmlformats.org/officeDocument/2006/relationships/oleObject" Target="../embeddings/oleObject8.bin"/><Relationship Id="rId26" Type="http://schemas.openxmlformats.org/officeDocument/2006/relationships/oleObject" Target="../embeddings/oleObject15.bin"/><Relationship Id="rId3" Type="http://schemas.openxmlformats.org/officeDocument/2006/relationships/notesSlide" Target="../notesSlides/notesSlide1.xml"/><Relationship Id="rId21" Type="http://schemas.openxmlformats.org/officeDocument/2006/relationships/oleObject" Target="../embeddings/oleObject11.bin"/><Relationship Id="rId34" Type="http://schemas.openxmlformats.org/officeDocument/2006/relationships/image" Target="../media/image33.gif"/><Relationship Id="rId7" Type="http://schemas.openxmlformats.org/officeDocument/2006/relationships/oleObject" Target="../embeddings/oleObject1.bin"/><Relationship Id="rId12" Type="http://schemas.openxmlformats.org/officeDocument/2006/relationships/image" Target="../media/image26.png"/><Relationship Id="rId17" Type="http://schemas.openxmlformats.org/officeDocument/2006/relationships/oleObject" Target="../embeddings/oleObject7.bin"/><Relationship Id="rId25" Type="http://schemas.openxmlformats.org/officeDocument/2006/relationships/oleObject" Target="../embeddings/oleObject14.bin"/><Relationship Id="rId33" Type="http://schemas.openxmlformats.org/officeDocument/2006/relationships/image" Target="../media/image32.jpeg"/><Relationship Id="rId2" Type="http://schemas.openxmlformats.org/officeDocument/2006/relationships/slideLayout" Target="../slideLayouts/slideLayout1.xml"/><Relationship Id="rId16" Type="http://schemas.openxmlformats.org/officeDocument/2006/relationships/oleObject" Target="../embeddings/oleObject6.bin"/><Relationship Id="rId20" Type="http://schemas.openxmlformats.org/officeDocument/2006/relationships/oleObject" Target="../embeddings/oleObject10.bin"/><Relationship Id="rId29" Type="http://schemas.openxmlformats.org/officeDocument/2006/relationships/oleObject" Target="../embeddings/oleObject18.bin"/><Relationship Id="rId1" Type="http://schemas.openxmlformats.org/officeDocument/2006/relationships/vmlDrawing" Target="../drawings/vmlDrawing1.vml"/><Relationship Id="rId6" Type="http://schemas.openxmlformats.org/officeDocument/2006/relationships/image" Target="../media/image25.jpeg"/><Relationship Id="rId11" Type="http://schemas.openxmlformats.org/officeDocument/2006/relationships/oleObject" Target="../embeddings/oleObject5.bin"/><Relationship Id="rId24" Type="http://schemas.openxmlformats.org/officeDocument/2006/relationships/oleObject" Target="../embeddings/oleObject13.bin"/><Relationship Id="rId32" Type="http://schemas.openxmlformats.org/officeDocument/2006/relationships/image" Target="../media/image31.jpeg"/><Relationship Id="rId37" Type="http://schemas.openxmlformats.org/officeDocument/2006/relationships/oleObject" Target="../embeddings/oleObject22.bin"/><Relationship Id="rId5" Type="http://schemas.openxmlformats.org/officeDocument/2006/relationships/image" Target="../media/image24.jpeg"/><Relationship Id="rId15" Type="http://schemas.openxmlformats.org/officeDocument/2006/relationships/image" Target="../media/image29.jpeg"/><Relationship Id="rId23" Type="http://schemas.openxmlformats.org/officeDocument/2006/relationships/image" Target="../media/image30.jpeg"/><Relationship Id="rId28" Type="http://schemas.openxmlformats.org/officeDocument/2006/relationships/oleObject" Target="../embeddings/oleObject17.bin"/><Relationship Id="rId36" Type="http://schemas.openxmlformats.org/officeDocument/2006/relationships/oleObject" Target="../embeddings/oleObject21.bin"/><Relationship Id="rId10" Type="http://schemas.openxmlformats.org/officeDocument/2006/relationships/oleObject" Target="../embeddings/oleObject4.bin"/><Relationship Id="rId19" Type="http://schemas.openxmlformats.org/officeDocument/2006/relationships/oleObject" Target="../embeddings/oleObject9.bin"/><Relationship Id="rId31" Type="http://schemas.openxmlformats.org/officeDocument/2006/relationships/oleObject" Target="../embeddings/oleObject20.bin"/><Relationship Id="rId4" Type="http://schemas.openxmlformats.org/officeDocument/2006/relationships/image" Target="../media/image23.png"/><Relationship Id="rId9" Type="http://schemas.openxmlformats.org/officeDocument/2006/relationships/oleObject" Target="../embeddings/oleObject3.bin"/><Relationship Id="rId14" Type="http://schemas.openxmlformats.org/officeDocument/2006/relationships/image" Target="../media/image28.png"/><Relationship Id="rId22" Type="http://schemas.openxmlformats.org/officeDocument/2006/relationships/oleObject" Target="../embeddings/oleObject12.bin"/><Relationship Id="rId27" Type="http://schemas.openxmlformats.org/officeDocument/2006/relationships/oleObject" Target="../embeddings/oleObject16.bin"/><Relationship Id="rId30" Type="http://schemas.openxmlformats.org/officeDocument/2006/relationships/oleObject" Target="../embeddings/oleObject19.bin"/><Relationship Id="rId35"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sclogo"/>
          <p:cNvPicPr>
            <a:picLocks noChangeAspect="1" noChangeArrowheads="1"/>
          </p:cNvPicPr>
          <p:nvPr/>
        </p:nvPicPr>
        <p:blipFill>
          <a:blip r:embed="rId4"/>
          <a:srcRect/>
          <a:stretch>
            <a:fillRect/>
          </a:stretch>
        </p:blipFill>
        <p:spPr bwMode="auto">
          <a:xfrm>
            <a:off x="954158" y="240030"/>
            <a:ext cx="3840656" cy="4320540"/>
          </a:xfrm>
          <a:prstGeom prst="rect">
            <a:avLst/>
          </a:prstGeom>
          <a:noFill/>
          <a:ln w="9525">
            <a:noFill/>
            <a:miter lim="800000"/>
            <a:headEnd/>
            <a:tailEnd/>
          </a:ln>
        </p:spPr>
      </p:pic>
      <p:sp>
        <p:nvSpPr>
          <p:cNvPr id="6" name="TextBox 5"/>
          <p:cNvSpPr txBox="1"/>
          <p:nvPr/>
        </p:nvSpPr>
        <p:spPr>
          <a:xfrm>
            <a:off x="5638800" y="609600"/>
            <a:ext cx="33088922" cy="3653944"/>
          </a:xfrm>
          <a:prstGeom prst="rect">
            <a:avLst/>
          </a:prstGeom>
          <a:noFill/>
        </p:spPr>
        <p:txBody>
          <a:bodyPr wrap="none" lIns="82927" tIns="41463" rIns="82927" bIns="41463" rtlCol="0">
            <a:spAutoFit/>
          </a:bodyPr>
          <a:lstStyle/>
          <a:p>
            <a:r>
              <a:rPr lang="en-US" sz="8800" dirty="0">
                <a:latin typeface="Times New Roman" pitchFamily="18" charset="0"/>
                <a:cs typeface="Times New Roman" pitchFamily="18" charset="0"/>
              </a:rPr>
              <a:t>Optical </a:t>
            </a:r>
            <a:r>
              <a:rPr lang="en-US" sz="8800" dirty="0" smtClean="0">
                <a:latin typeface="Times New Roman" pitchFamily="18" charset="0"/>
                <a:cs typeface="Times New Roman" pitchFamily="18" charset="0"/>
              </a:rPr>
              <a:t>Scalar Approach </a:t>
            </a:r>
            <a:r>
              <a:rPr lang="en-US" sz="8800" dirty="0">
                <a:latin typeface="Times New Roman" pitchFamily="18" charset="0"/>
                <a:cs typeface="Times New Roman" pitchFamily="18" charset="0"/>
              </a:rPr>
              <a:t>to </a:t>
            </a:r>
            <a:r>
              <a:rPr lang="en-US" sz="8800" dirty="0" smtClean="0">
                <a:latin typeface="Times New Roman" pitchFamily="18" charset="0"/>
                <a:cs typeface="Times New Roman" pitchFamily="18" charset="0"/>
              </a:rPr>
              <a:t>Weak Gravitational Lensing </a:t>
            </a:r>
            <a:r>
              <a:rPr lang="en-US" sz="8800" dirty="0">
                <a:latin typeface="Times New Roman" pitchFamily="18" charset="0"/>
                <a:cs typeface="Times New Roman" pitchFamily="18" charset="0"/>
              </a:rPr>
              <a:t>by </a:t>
            </a:r>
            <a:r>
              <a:rPr lang="en-US" sz="8800" dirty="0" smtClean="0">
                <a:latin typeface="Times New Roman" pitchFamily="18" charset="0"/>
                <a:cs typeface="Times New Roman" pitchFamily="18" charset="0"/>
              </a:rPr>
              <a:t>Thick Lenses</a:t>
            </a:r>
            <a:endParaRPr lang="en-US" sz="8800" dirty="0">
              <a:latin typeface="Times New Roman" pitchFamily="18" charset="0"/>
              <a:cs typeface="Times New Roman" pitchFamily="18" charset="0"/>
            </a:endParaRPr>
          </a:p>
          <a:p>
            <a:pPr algn="ctr"/>
            <a:r>
              <a:rPr lang="en-US" sz="4800" dirty="0" smtClean="0">
                <a:latin typeface="Times New Roman" pitchFamily="18" charset="0"/>
                <a:cs typeface="Times New Roman" pitchFamily="18" charset="0"/>
              </a:rPr>
              <a:t>Louis Bianchini</a:t>
            </a:r>
          </a:p>
          <a:p>
            <a:pPr algn="ctr"/>
            <a:r>
              <a:rPr lang="en-US" sz="4800" dirty="0" smtClean="0">
                <a:latin typeface="Times New Roman" pitchFamily="18" charset="0"/>
                <a:cs typeface="Times New Roman" pitchFamily="18" charset="0"/>
              </a:rPr>
              <a:t>Mentor: Dr. Thomas Kling</a:t>
            </a:r>
          </a:p>
          <a:p>
            <a:pPr algn="ctr"/>
            <a:r>
              <a:rPr lang="en-US" sz="4800" dirty="0" smtClean="0">
                <a:latin typeface="Times New Roman" pitchFamily="18" charset="0"/>
                <a:cs typeface="Times New Roman" pitchFamily="18" charset="0"/>
              </a:rPr>
              <a:t>Department of Physics, Bridgewater State College, MA 02325</a:t>
            </a:r>
            <a:endParaRPr lang="en-US" sz="4800" dirty="0">
              <a:latin typeface="Times New Roman" pitchFamily="18" charset="0"/>
              <a:cs typeface="Times New Roman" pitchFamily="18" charset="0"/>
            </a:endParaRPr>
          </a:p>
        </p:txBody>
      </p:sp>
      <p:pic>
        <p:nvPicPr>
          <p:cNvPr id="7" name="Picture 6" descr="logo.jpg"/>
          <p:cNvPicPr>
            <a:picLocks noChangeAspect="1"/>
          </p:cNvPicPr>
          <p:nvPr/>
        </p:nvPicPr>
        <p:blipFill>
          <a:blip r:embed="rId5"/>
          <a:stretch>
            <a:fillRect/>
          </a:stretch>
        </p:blipFill>
        <p:spPr>
          <a:xfrm>
            <a:off x="39215839" y="240030"/>
            <a:ext cx="3692879" cy="4320540"/>
          </a:xfrm>
          <a:prstGeom prst="rect">
            <a:avLst/>
          </a:prstGeom>
        </p:spPr>
      </p:pic>
      <p:sp>
        <p:nvSpPr>
          <p:cNvPr id="8" name="TextBox 7"/>
          <p:cNvSpPr txBox="1"/>
          <p:nvPr/>
        </p:nvSpPr>
        <p:spPr>
          <a:xfrm>
            <a:off x="795136" y="5905544"/>
            <a:ext cx="12441898" cy="3484667"/>
          </a:xfrm>
          <a:prstGeom prst="rect">
            <a:avLst/>
          </a:prstGeom>
          <a:noFill/>
        </p:spPr>
        <p:txBody>
          <a:bodyPr wrap="square" lIns="82927" tIns="41463" rIns="82927" bIns="41463" rtlCol="0">
            <a:spAutoFit/>
          </a:bodyPr>
          <a:lstStyle/>
          <a:p>
            <a:pPr algn="just"/>
            <a:r>
              <a:rPr lang="en-US" sz="2800" dirty="0" smtClean="0">
                <a:latin typeface="Times New Roman" pitchFamily="18" charset="0"/>
                <a:cs typeface="Times New Roman" pitchFamily="18" charset="0"/>
              </a:rPr>
              <a:t>We assume a thick gravitational lens governed by a Baltz </a:t>
            </a:r>
            <a:r>
              <a:rPr lang="en-US" sz="2800" i="1" dirty="0" smtClean="0">
                <a:latin typeface="Times New Roman" pitchFamily="18" charset="0"/>
                <a:cs typeface="Times New Roman" pitchFamily="18" charset="0"/>
              </a:rPr>
              <a:t>n=1 </a:t>
            </a:r>
            <a:r>
              <a:rPr lang="en-US" sz="2800" dirty="0" smtClean="0">
                <a:latin typeface="Times New Roman" pitchFamily="18" charset="0"/>
                <a:cs typeface="Times New Roman" pitchFamily="18" charset="0"/>
              </a:rPr>
              <a:t>matter density model.  From the gravitational potential we then derive expressions for a Weyl tensor component and Ricci tensor component.  A pertubative approach is taken to solve for the convergence and shear as given by Sach's equation.  By applying the geodesic deviation equation to a bundle of light rays with our expressions for the optical scalars we were able to derive expressions for the image shape and size at any point along the path from source to observer, in the case of an axially symmetric lens and source.</a:t>
            </a:r>
          </a:p>
          <a:p>
            <a:pPr algn="just"/>
            <a:endParaRPr lang="en-US" sz="2500" dirty="0"/>
          </a:p>
        </p:txBody>
      </p:sp>
      <p:pic>
        <p:nvPicPr>
          <p:cNvPr id="2050" name="Picture 2" descr="J:\Kling ATP\defining-lambda.jpg"/>
          <p:cNvPicPr>
            <a:picLocks noChangeAspect="1" noChangeArrowheads="1"/>
          </p:cNvPicPr>
          <p:nvPr/>
        </p:nvPicPr>
        <p:blipFill>
          <a:blip r:embed="rId6"/>
          <a:srcRect/>
          <a:stretch>
            <a:fillRect/>
          </a:stretch>
        </p:blipFill>
        <p:spPr bwMode="auto">
          <a:xfrm>
            <a:off x="32842200" y="5715000"/>
            <a:ext cx="8523515" cy="4066307"/>
          </a:xfrm>
          <a:prstGeom prst="rect">
            <a:avLst/>
          </a:prstGeom>
          <a:noFill/>
        </p:spPr>
      </p:pic>
      <p:sp>
        <p:nvSpPr>
          <p:cNvPr id="2052" name="Rectangle 4"/>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1" name="Object 3"/>
          <p:cNvGraphicFramePr>
            <a:graphicFrameLocks noChangeAspect="1"/>
          </p:cNvGraphicFramePr>
          <p:nvPr/>
        </p:nvGraphicFramePr>
        <p:xfrm>
          <a:off x="15564764" y="10459439"/>
          <a:ext cx="5749471" cy="1616868"/>
        </p:xfrm>
        <a:graphic>
          <a:graphicData uri="http://schemas.openxmlformats.org/presentationml/2006/ole">
            <p:oleObj spid="_x0000_s2051" name="Equation" r:id="rId7" imgW="1866600" imgH="507960" progId="Equation.DSMT4">
              <p:embed/>
            </p:oleObj>
          </a:graphicData>
        </a:graphic>
      </p:graphicFrame>
      <p:sp>
        <p:nvSpPr>
          <p:cNvPr id="2054" name="Rectangle 6"/>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3" name="Object 5"/>
          <p:cNvGraphicFramePr>
            <a:graphicFrameLocks noChangeAspect="1"/>
          </p:cNvGraphicFramePr>
          <p:nvPr/>
        </p:nvGraphicFramePr>
        <p:xfrm>
          <a:off x="14679613" y="20878800"/>
          <a:ext cx="10771187" cy="3222625"/>
        </p:xfrm>
        <a:graphic>
          <a:graphicData uri="http://schemas.openxmlformats.org/presentationml/2006/ole">
            <p:oleObj spid="_x0000_s2053" name="Equation" r:id="rId8" imgW="2705040" imgH="812520" progId="Equation.DSMT4">
              <p:embed/>
            </p:oleObj>
          </a:graphicData>
        </a:graphic>
      </p:graphicFrame>
      <p:sp>
        <p:nvSpPr>
          <p:cNvPr id="2056" name="Rectangle 8"/>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8" name="Rectangle 10"/>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12"/>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1" name="Object 13"/>
          <p:cNvGraphicFramePr>
            <a:graphicFrameLocks noChangeAspect="1"/>
          </p:cNvGraphicFramePr>
          <p:nvPr/>
        </p:nvGraphicFramePr>
        <p:xfrm>
          <a:off x="14782800" y="27663561"/>
          <a:ext cx="2514599" cy="2196183"/>
        </p:xfrm>
        <a:graphic>
          <a:graphicData uri="http://schemas.openxmlformats.org/presentationml/2006/ole">
            <p:oleObj spid="_x0000_s2061" name="Equation" r:id="rId9" imgW="761760" imgH="660240" progId="Equation.DSMT4">
              <p:embed/>
            </p:oleObj>
          </a:graphicData>
        </a:graphic>
      </p:graphicFrame>
      <p:sp>
        <p:nvSpPr>
          <p:cNvPr id="2064" name="Rectangle 16"/>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3" name="Object 15"/>
          <p:cNvGraphicFramePr>
            <a:graphicFrameLocks noChangeAspect="1"/>
          </p:cNvGraphicFramePr>
          <p:nvPr/>
        </p:nvGraphicFramePr>
        <p:xfrm>
          <a:off x="14717713" y="34443987"/>
          <a:ext cx="5200650" cy="1598613"/>
        </p:xfrm>
        <a:graphic>
          <a:graphicData uri="http://schemas.openxmlformats.org/presentationml/2006/ole">
            <p:oleObj spid="_x0000_s2063" name="Equation" r:id="rId10" imgW="1574640" imgH="482400" progId="Equation.DSMT4">
              <p:embed/>
            </p:oleObj>
          </a:graphicData>
        </a:graphic>
      </p:graphicFrame>
      <p:sp>
        <p:nvSpPr>
          <p:cNvPr id="2066" name="Rectangle 18"/>
          <p:cNvSpPr>
            <a:spLocks noChangeArrowheads="1"/>
          </p:cNvSpPr>
          <p:nvPr/>
        </p:nvSpPr>
        <p:spPr bwMode="auto">
          <a:xfrm>
            <a:off x="5" y="4"/>
            <a:ext cx="18473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5" name="Object 17"/>
          <p:cNvGraphicFramePr>
            <a:graphicFrameLocks noChangeAspect="1"/>
          </p:cNvGraphicFramePr>
          <p:nvPr/>
        </p:nvGraphicFramePr>
        <p:xfrm>
          <a:off x="21967825" y="34518600"/>
          <a:ext cx="5083175" cy="1600200"/>
        </p:xfrm>
        <a:graphic>
          <a:graphicData uri="http://schemas.openxmlformats.org/presentationml/2006/ole">
            <p:oleObj spid="_x0000_s2065" name="Equation" r:id="rId11" imgW="1536480" imgH="482400" progId="Equation.DSMT4">
              <p:embed/>
            </p:oleObj>
          </a:graphicData>
        </a:graphic>
      </p:graphicFrame>
      <p:pic>
        <p:nvPicPr>
          <p:cNvPr id="2067" name="Picture 19" descr="J:\Poster\Gravitational-lensing-3d.png"/>
          <p:cNvPicPr>
            <a:picLocks noChangeAspect="1" noChangeArrowheads="1"/>
          </p:cNvPicPr>
          <p:nvPr/>
        </p:nvPicPr>
        <p:blipFill>
          <a:blip r:embed="rId12"/>
          <a:srcRect/>
          <a:stretch>
            <a:fillRect/>
          </a:stretch>
        </p:blipFill>
        <p:spPr bwMode="auto">
          <a:xfrm>
            <a:off x="2895599" y="10287000"/>
            <a:ext cx="7960517" cy="6324600"/>
          </a:xfrm>
          <a:prstGeom prst="rect">
            <a:avLst/>
          </a:prstGeom>
          <a:noFill/>
        </p:spPr>
      </p:pic>
      <p:sp>
        <p:nvSpPr>
          <p:cNvPr id="25" name="TextBox 24"/>
          <p:cNvSpPr txBox="1"/>
          <p:nvPr/>
        </p:nvSpPr>
        <p:spPr>
          <a:xfrm>
            <a:off x="6096000" y="4818995"/>
            <a:ext cx="1963679" cy="707886"/>
          </a:xfrm>
          <a:prstGeom prst="rect">
            <a:avLst/>
          </a:prstGeom>
          <a:noFill/>
        </p:spPr>
        <p:txBody>
          <a:bodyPr wrap="none" rtlCol="0">
            <a:spAutoFit/>
          </a:bodyPr>
          <a:lstStyle/>
          <a:p>
            <a:r>
              <a:rPr lang="en-US" sz="4000" b="1" dirty="0" smtClean="0"/>
              <a:t>Abstract</a:t>
            </a:r>
            <a:endParaRPr lang="en-US" sz="4000" b="1" dirty="0"/>
          </a:p>
        </p:txBody>
      </p:sp>
      <p:sp>
        <p:nvSpPr>
          <p:cNvPr id="26" name="TextBox 25"/>
          <p:cNvSpPr txBox="1"/>
          <p:nvPr/>
        </p:nvSpPr>
        <p:spPr>
          <a:xfrm>
            <a:off x="3657600" y="9467195"/>
            <a:ext cx="6638997" cy="707886"/>
          </a:xfrm>
          <a:prstGeom prst="rect">
            <a:avLst/>
          </a:prstGeom>
          <a:noFill/>
        </p:spPr>
        <p:txBody>
          <a:bodyPr wrap="none" rtlCol="0">
            <a:spAutoFit/>
          </a:bodyPr>
          <a:lstStyle/>
          <a:p>
            <a:r>
              <a:rPr lang="en-US" sz="4000" b="1" dirty="0" smtClean="0"/>
              <a:t>What is Gravitational Lensing?</a:t>
            </a:r>
            <a:endParaRPr lang="en-US" sz="4000" b="1" dirty="0"/>
          </a:p>
        </p:txBody>
      </p:sp>
      <p:sp>
        <p:nvSpPr>
          <p:cNvPr id="27" name="TextBox 26"/>
          <p:cNvSpPr txBox="1"/>
          <p:nvPr/>
        </p:nvSpPr>
        <p:spPr>
          <a:xfrm>
            <a:off x="914400" y="16724293"/>
            <a:ext cx="12725400"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1</a:t>
            </a:r>
            <a:r>
              <a:rPr lang="en-US" sz="2800" dirty="0" smtClean="0">
                <a:latin typeface="Times New Roman" pitchFamily="18" charset="0"/>
                <a:cs typeface="Times New Roman" pitchFamily="18" charset="0"/>
              </a:rPr>
              <a:t>: The effect of a gravitational lens on background galaxies.  The matched galaxies in white appear slightly larger and are rotated.</a:t>
            </a:r>
            <a:endParaRPr lang="en-US" sz="2800" dirty="0">
              <a:latin typeface="Times New Roman" pitchFamily="18" charset="0"/>
              <a:cs typeface="Times New Roman" pitchFamily="18" charset="0"/>
            </a:endParaRPr>
          </a:p>
        </p:txBody>
      </p:sp>
      <p:sp>
        <p:nvSpPr>
          <p:cNvPr id="33" name="TextBox 32"/>
          <p:cNvSpPr txBox="1"/>
          <p:nvPr/>
        </p:nvSpPr>
        <p:spPr>
          <a:xfrm>
            <a:off x="14249400" y="5638800"/>
            <a:ext cx="14554200" cy="2862322"/>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Our research was designed to find out:</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 What the difference between a fully 3-D mass and a projected 2-D mass has on weak gravitational lensing.  </a:t>
            </a:r>
          </a:p>
          <a:p>
            <a:pPr algn="just">
              <a:buFont typeface="Arial" pitchFamily="34" charset="0"/>
              <a:buChar char="•"/>
            </a:pPr>
            <a:endParaRPr lang="en-US" sz="2800" dirty="0" smtClean="0">
              <a:latin typeface="Times New Roman" pitchFamily="18" charset="0"/>
              <a:cs typeface="Times New Roman" pitchFamily="18" charset="0"/>
            </a:endParaRPr>
          </a:p>
          <a:p>
            <a:pPr algn="just">
              <a:buFont typeface="Arial" pitchFamily="34" charset="0"/>
              <a:buChar char="•"/>
            </a:pPr>
            <a:r>
              <a:rPr lang="en-US" sz="2800" dirty="0" smtClean="0">
                <a:latin typeface="Times New Roman" pitchFamily="18" charset="0"/>
                <a:cs typeface="Times New Roman" pitchFamily="18" charset="0"/>
              </a:rPr>
              <a:t> Since weak lensing often occurs with galaxy clusters, can we find a way to model weak gravitational lensing using multiple lenses that the thin-lens approximation cannot handle</a:t>
            </a:r>
          </a:p>
        </p:txBody>
      </p:sp>
      <p:sp>
        <p:nvSpPr>
          <p:cNvPr id="34" name="TextBox 33"/>
          <p:cNvSpPr txBox="1"/>
          <p:nvPr/>
        </p:nvSpPr>
        <p:spPr>
          <a:xfrm>
            <a:off x="17701189" y="8663607"/>
            <a:ext cx="7273273" cy="707886"/>
          </a:xfrm>
          <a:prstGeom prst="rect">
            <a:avLst/>
          </a:prstGeom>
          <a:noFill/>
        </p:spPr>
        <p:txBody>
          <a:bodyPr wrap="none" rtlCol="0">
            <a:spAutoFit/>
          </a:bodyPr>
          <a:lstStyle/>
          <a:p>
            <a:r>
              <a:rPr lang="en-US" sz="4000" b="1" dirty="0" smtClean="0"/>
              <a:t>Our Approach Using Thick-Lenses</a:t>
            </a:r>
            <a:endParaRPr lang="en-US" sz="4000" b="1" dirty="0"/>
          </a:p>
        </p:txBody>
      </p:sp>
      <p:pic>
        <p:nvPicPr>
          <p:cNvPr id="2068" name="Picture 20" descr="C:\Users\Lou\Desktop\New Folder (2)\Kling ATP\Symposium\rho sigma.jpg"/>
          <p:cNvPicPr>
            <a:picLocks noChangeAspect="1" noChangeArrowheads="1"/>
          </p:cNvPicPr>
          <p:nvPr/>
        </p:nvPicPr>
        <p:blipFill>
          <a:blip r:embed="rId13"/>
          <a:stretch>
            <a:fillRect/>
          </a:stretch>
        </p:blipFill>
        <p:spPr bwMode="auto">
          <a:xfrm>
            <a:off x="14427883" y="15691836"/>
            <a:ext cx="6666560" cy="3662964"/>
          </a:xfrm>
          <a:prstGeom prst="rect">
            <a:avLst/>
          </a:prstGeom>
          <a:noFill/>
        </p:spPr>
      </p:pic>
      <p:pic>
        <p:nvPicPr>
          <p:cNvPr id="2069" name="Picture 21" descr="C:\Users\Lou\Desktop\New Folder (2)\Kling ATP\Symposium\baltz mass.bmp"/>
          <p:cNvPicPr>
            <a:picLocks noChangeAspect="1" noChangeArrowheads="1"/>
          </p:cNvPicPr>
          <p:nvPr/>
        </p:nvPicPr>
        <p:blipFill>
          <a:blip r:embed="rId14"/>
          <a:srcRect/>
          <a:stretch>
            <a:fillRect/>
          </a:stretch>
        </p:blipFill>
        <p:spPr bwMode="auto">
          <a:xfrm>
            <a:off x="23164800" y="9468839"/>
            <a:ext cx="5487305" cy="5406200"/>
          </a:xfrm>
          <a:prstGeom prst="rect">
            <a:avLst/>
          </a:prstGeom>
          <a:noFill/>
        </p:spPr>
      </p:pic>
      <p:pic>
        <p:nvPicPr>
          <p:cNvPr id="2070" name="Picture 22" descr="C:\Users\Lou\Desktop\New Folder (2)\Kling ATP\Symposium\deviation.jpg"/>
          <p:cNvPicPr>
            <a:picLocks noChangeAspect="1" noChangeArrowheads="1"/>
          </p:cNvPicPr>
          <p:nvPr/>
        </p:nvPicPr>
        <p:blipFill>
          <a:blip r:embed="rId15"/>
          <a:srcRect/>
          <a:stretch>
            <a:fillRect/>
          </a:stretch>
        </p:blipFill>
        <p:spPr bwMode="auto">
          <a:xfrm>
            <a:off x="37925823" y="12052299"/>
            <a:ext cx="5050977" cy="4624007"/>
          </a:xfrm>
          <a:prstGeom prst="rect">
            <a:avLst/>
          </a:prstGeom>
          <a:noFill/>
        </p:spPr>
      </p:pic>
      <p:sp>
        <p:nvSpPr>
          <p:cNvPr id="40" name="TextBox 39"/>
          <p:cNvSpPr txBox="1"/>
          <p:nvPr/>
        </p:nvSpPr>
        <p:spPr>
          <a:xfrm flipH="1">
            <a:off x="36042600" y="4778514"/>
            <a:ext cx="1915886" cy="707886"/>
          </a:xfrm>
          <a:prstGeom prst="rect">
            <a:avLst/>
          </a:prstGeom>
          <a:noFill/>
        </p:spPr>
        <p:txBody>
          <a:bodyPr wrap="square" rtlCol="0">
            <a:spAutoFit/>
          </a:bodyPr>
          <a:lstStyle/>
          <a:p>
            <a:r>
              <a:rPr lang="en-US" sz="4000" b="1" dirty="0" smtClean="0"/>
              <a:t>Results</a:t>
            </a:r>
            <a:endParaRPr lang="en-US" sz="4000" b="1" dirty="0"/>
          </a:p>
        </p:txBody>
      </p:sp>
      <p:graphicFrame>
        <p:nvGraphicFramePr>
          <p:cNvPr id="2071" name="Object 23"/>
          <p:cNvGraphicFramePr>
            <a:graphicFrameLocks noChangeAspect="1"/>
          </p:cNvGraphicFramePr>
          <p:nvPr/>
        </p:nvGraphicFramePr>
        <p:xfrm>
          <a:off x="30218063" y="20194587"/>
          <a:ext cx="5895975" cy="1370013"/>
        </p:xfrm>
        <a:graphic>
          <a:graphicData uri="http://schemas.openxmlformats.org/presentationml/2006/ole">
            <p:oleObj spid="_x0000_s2071" name="Equation" r:id="rId16" imgW="1841400" imgH="419040" progId="Equation.DSMT4">
              <p:embed/>
            </p:oleObj>
          </a:graphicData>
        </a:graphic>
      </p:graphicFrame>
      <p:graphicFrame>
        <p:nvGraphicFramePr>
          <p:cNvPr id="2072" name="Object 24"/>
          <p:cNvGraphicFramePr>
            <a:graphicFrameLocks noChangeAspect="1"/>
          </p:cNvGraphicFramePr>
          <p:nvPr/>
        </p:nvGraphicFramePr>
        <p:xfrm>
          <a:off x="37090350" y="20270787"/>
          <a:ext cx="5200650" cy="1370013"/>
        </p:xfrm>
        <a:graphic>
          <a:graphicData uri="http://schemas.openxmlformats.org/presentationml/2006/ole">
            <p:oleObj spid="_x0000_s2072" name="Equation" r:id="rId17" imgW="1523880" imgH="393480" progId="Equation.DSMT4">
              <p:embed/>
            </p:oleObj>
          </a:graphicData>
        </a:graphic>
      </p:graphicFrame>
      <p:sp>
        <p:nvSpPr>
          <p:cNvPr id="43" name="TextBox 42"/>
          <p:cNvSpPr txBox="1"/>
          <p:nvPr/>
        </p:nvSpPr>
        <p:spPr>
          <a:xfrm>
            <a:off x="14554200" y="9545039"/>
            <a:ext cx="8621486"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We used a truncated Navarro-</a:t>
            </a:r>
            <a:r>
              <a:rPr lang="en-US" sz="2800" dirty="0" err="1" smtClean="0">
                <a:latin typeface="Times New Roman" pitchFamily="18" charset="0"/>
                <a:cs typeface="Times New Roman" pitchFamily="18" charset="0"/>
              </a:rPr>
              <a:t>Frenk</a:t>
            </a:r>
            <a:r>
              <a:rPr lang="en-US" sz="2800" dirty="0" smtClean="0">
                <a:latin typeface="Times New Roman" pitchFamily="18" charset="0"/>
                <a:cs typeface="Times New Roman" pitchFamily="18" charset="0"/>
              </a:rPr>
              <a:t>-White (NFW) matter distribution model described by Baltz </a:t>
            </a:r>
            <a:r>
              <a:rPr lang="en-US" sz="2800" i="1" dirty="0" smtClean="0">
                <a:latin typeface="Times New Roman" pitchFamily="18" charset="0"/>
                <a:cs typeface="Times New Roman" pitchFamily="18" charset="0"/>
              </a:rPr>
              <a:t>et al.</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4" name="TextBox 43"/>
          <p:cNvSpPr txBox="1"/>
          <p:nvPr/>
        </p:nvSpPr>
        <p:spPr>
          <a:xfrm>
            <a:off x="14434457" y="12097736"/>
            <a:ext cx="6999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We then solved for gravitational potential,</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by</a:t>
            </a:r>
            <a:endParaRPr lang="en-US" sz="2800" dirty="0">
              <a:latin typeface="Times New Roman" pitchFamily="18" charset="0"/>
              <a:cs typeface="Times New Roman" pitchFamily="18" charset="0"/>
            </a:endParaRPr>
          </a:p>
        </p:txBody>
      </p:sp>
      <p:graphicFrame>
        <p:nvGraphicFramePr>
          <p:cNvPr id="45" name="Object 44"/>
          <p:cNvGraphicFramePr>
            <a:graphicFrameLocks noChangeAspect="1"/>
          </p:cNvGraphicFramePr>
          <p:nvPr/>
        </p:nvGraphicFramePr>
        <p:xfrm>
          <a:off x="16676919" y="12901544"/>
          <a:ext cx="2601681" cy="631330"/>
        </p:xfrm>
        <a:graphic>
          <a:graphicData uri="http://schemas.openxmlformats.org/presentationml/2006/ole">
            <p:oleObj spid="_x0000_s2073" name="Equation" r:id="rId18" imgW="1015920" imgH="241200" progId="Equation.DSMT4">
              <p:embed/>
            </p:oleObj>
          </a:graphicData>
        </a:graphic>
      </p:graphicFrame>
      <p:graphicFrame>
        <p:nvGraphicFramePr>
          <p:cNvPr id="2075" name="Object 27"/>
          <p:cNvGraphicFramePr>
            <a:graphicFrameLocks noChangeAspect="1"/>
          </p:cNvGraphicFramePr>
          <p:nvPr/>
        </p:nvGraphicFramePr>
        <p:xfrm>
          <a:off x="20482034" y="17436664"/>
          <a:ext cx="340807" cy="411163"/>
        </p:xfrm>
        <a:graphic>
          <a:graphicData uri="http://schemas.openxmlformats.org/presentationml/2006/ole">
            <p:oleObj spid="_x0000_s2075" name="Equation" r:id="rId19" imgW="139680" imgH="164880" progId="Equation.DSMT4">
              <p:embed/>
            </p:oleObj>
          </a:graphicData>
        </a:graphic>
      </p:graphicFrame>
      <p:sp>
        <p:nvSpPr>
          <p:cNvPr id="48" name="TextBox 47"/>
          <p:cNvSpPr txBox="1"/>
          <p:nvPr/>
        </p:nvSpPr>
        <p:spPr>
          <a:xfrm>
            <a:off x="20193000" y="14706600"/>
            <a:ext cx="3285002" cy="707886"/>
          </a:xfrm>
          <a:prstGeom prst="rect">
            <a:avLst/>
          </a:prstGeom>
          <a:noFill/>
        </p:spPr>
        <p:txBody>
          <a:bodyPr wrap="none" rtlCol="0">
            <a:spAutoFit/>
          </a:bodyPr>
          <a:lstStyle/>
          <a:p>
            <a:r>
              <a:rPr lang="en-US" sz="4000" b="1" dirty="0" smtClean="0"/>
              <a:t>Optical Scalars</a:t>
            </a:r>
            <a:endParaRPr lang="en-US" sz="4000" b="1" dirty="0"/>
          </a:p>
        </p:txBody>
      </p:sp>
      <p:sp>
        <p:nvSpPr>
          <p:cNvPr id="49" name="TextBox 48"/>
          <p:cNvSpPr txBox="1"/>
          <p:nvPr/>
        </p:nvSpPr>
        <p:spPr>
          <a:xfrm>
            <a:off x="14554200" y="13600093"/>
            <a:ext cx="8186057" cy="954107"/>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5</a:t>
            </a:r>
            <a:r>
              <a:rPr lang="en-US" sz="2800" dirty="0" smtClean="0">
                <a:latin typeface="Times New Roman" pitchFamily="18" charset="0"/>
                <a:cs typeface="Times New Roman" pitchFamily="18" charset="0"/>
              </a:rPr>
              <a:t>: Total mass vs. radius in the Baltz </a:t>
            </a:r>
            <a:r>
              <a:rPr lang="en-US" sz="2800" i="1" dirty="0" smtClean="0">
                <a:latin typeface="Times New Roman" pitchFamily="18" charset="0"/>
                <a:cs typeface="Times New Roman" pitchFamily="18" charset="0"/>
              </a:rPr>
              <a:t>et al.</a:t>
            </a:r>
            <a:r>
              <a:rPr lang="en-US" sz="2800" dirty="0" smtClean="0">
                <a:latin typeface="Times New Roman" pitchFamily="18" charset="0"/>
                <a:cs typeface="Times New Roman" pitchFamily="18" charset="0"/>
              </a:rPr>
              <a:t> matter distribution model.</a:t>
            </a:r>
            <a:endParaRPr lang="en-US" sz="1800" dirty="0" smtClean="0">
              <a:latin typeface="Times New Roman" pitchFamily="18" charset="0"/>
              <a:cs typeface="Times New Roman" pitchFamily="18" charset="0"/>
            </a:endParaRPr>
          </a:p>
        </p:txBody>
      </p:sp>
      <p:cxnSp>
        <p:nvCxnSpPr>
          <p:cNvPr id="51" name="Straight Connector 50"/>
          <p:cNvCxnSpPr/>
          <p:nvPr/>
        </p:nvCxnSpPr>
        <p:spPr>
          <a:xfrm>
            <a:off x="14521544" y="9347971"/>
            <a:ext cx="14282057" cy="1853"/>
          </a:xfrm>
          <a:prstGeom prst="line">
            <a:avLst/>
          </a:prstGeom>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14630400" y="19489341"/>
            <a:ext cx="14260286" cy="1846659"/>
          </a:xfrm>
          <a:prstGeom prst="rect">
            <a:avLst/>
          </a:prstGeom>
          <a:noFill/>
        </p:spPr>
        <p:txBody>
          <a:bodyPr wrap="square" rtlCol="0">
            <a:spAutoFit/>
          </a:bodyPr>
          <a:lstStyle/>
          <a:p>
            <a:pPr algn="ctr"/>
            <a:r>
              <a:rPr lang="en-US" sz="4000" b="1" dirty="0" smtClean="0">
                <a:latin typeface="+mj-lt"/>
                <a:cs typeface="Times New Roman" pitchFamily="18" charset="0"/>
              </a:rPr>
              <a:t>Newman-Penrose Spin Coefficients</a:t>
            </a:r>
          </a:p>
          <a:p>
            <a:endParaRPr lang="en-US" sz="1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Newman-Penrose (NP) spin coefficients of interest were defined by:</a:t>
            </a:r>
          </a:p>
          <a:p>
            <a:endParaRPr lang="en-US" sz="2800" dirty="0">
              <a:latin typeface="Times New Roman" pitchFamily="18" charset="0"/>
              <a:cs typeface="Times New Roman" pitchFamily="18" charset="0"/>
            </a:endParaRPr>
          </a:p>
        </p:txBody>
      </p:sp>
      <p:sp>
        <p:nvSpPr>
          <p:cNvPr id="53" name="TextBox 52"/>
          <p:cNvSpPr txBox="1"/>
          <p:nvPr/>
        </p:nvSpPr>
        <p:spPr>
          <a:xfrm>
            <a:off x="16992600" y="23992344"/>
            <a:ext cx="9360896" cy="707886"/>
          </a:xfrm>
          <a:prstGeom prst="rect">
            <a:avLst/>
          </a:prstGeom>
          <a:noFill/>
        </p:spPr>
        <p:txBody>
          <a:bodyPr wrap="none" rtlCol="0">
            <a:spAutoFit/>
          </a:bodyPr>
          <a:lstStyle/>
          <a:p>
            <a:r>
              <a:rPr lang="en-US" sz="4000" b="1" dirty="0" smtClean="0"/>
              <a:t>Perturbative Treatment of Sach’s Equations</a:t>
            </a:r>
            <a:endParaRPr lang="en-US" sz="4000" b="1" dirty="0"/>
          </a:p>
        </p:txBody>
      </p:sp>
      <p:graphicFrame>
        <p:nvGraphicFramePr>
          <p:cNvPr id="2076" name="Object 28"/>
          <p:cNvGraphicFramePr>
            <a:graphicFrameLocks noChangeAspect="1"/>
          </p:cNvGraphicFramePr>
          <p:nvPr/>
        </p:nvGraphicFramePr>
        <p:xfrm>
          <a:off x="23863299" y="27802344"/>
          <a:ext cx="4635501" cy="1826816"/>
        </p:xfrm>
        <a:graphic>
          <a:graphicData uri="http://schemas.openxmlformats.org/presentationml/2006/ole">
            <p:oleObj spid="_x0000_s2076" name="Equation" r:id="rId20" imgW="1168200" imgH="457200" progId="Equation.DSMT4">
              <p:embed/>
            </p:oleObj>
          </a:graphicData>
        </a:graphic>
      </p:graphicFrame>
      <p:sp>
        <p:nvSpPr>
          <p:cNvPr id="55" name="TextBox 54"/>
          <p:cNvSpPr txBox="1"/>
          <p:nvPr/>
        </p:nvSpPr>
        <p:spPr>
          <a:xfrm>
            <a:off x="14554200" y="29935944"/>
            <a:ext cx="14205856"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To zeroth-order, left, we obtained solutions for the divergence and shear in the absence of a gravitational lens.  This tells us that the image broadens and does not rotate.  Once we include a lens, we derived a first-order approximation given by the pair of equations on the right.  These equations make use of our Ricci and Weyl tensor components in the NP spin coefficient formalism.  Most important is that the first-order perturbative equations are linear ordinary differential equations, and thus have closed form integral solutions.  </a:t>
            </a:r>
            <a:endParaRPr lang="en-US" sz="2800" dirty="0">
              <a:latin typeface="Times New Roman" pitchFamily="18" charset="0"/>
              <a:cs typeface="Times New Roman" pitchFamily="18" charset="0"/>
            </a:endParaRPr>
          </a:p>
        </p:txBody>
      </p:sp>
      <p:sp>
        <p:nvSpPr>
          <p:cNvPr id="56" name="TextBox 55"/>
          <p:cNvSpPr txBox="1"/>
          <p:nvPr/>
        </p:nvSpPr>
        <p:spPr>
          <a:xfrm>
            <a:off x="29783315" y="9525000"/>
            <a:ext cx="13237029" cy="1384995"/>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7</a:t>
            </a:r>
            <a:r>
              <a:rPr lang="en-US" sz="2800" dirty="0" smtClean="0">
                <a:latin typeface="Times New Roman" pitchFamily="18" charset="0"/>
                <a:cs typeface="Times New Roman" pitchFamily="18" charset="0"/>
              </a:rPr>
              <a:t>: Geometry for our equations.  The lensing galaxy is represented by the black circle.  Light rays from S reach the observer at O.  The angle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is between 100 and 600 </a:t>
            </a:r>
            <a:r>
              <a:rPr lang="en-US" sz="2800" dirty="0" err="1" smtClean="0">
                <a:latin typeface="Times New Roman" pitchFamily="18" charset="0"/>
                <a:cs typeface="Times New Roman" pitchFamily="18" charset="0"/>
              </a:rPr>
              <a:t>arcseconds</a:t>
            </a:r>
            <a:r>
              <a:rPr lang="en-US" sz="2800" dirty="0" smtClean="0">
                <a:latin typeface="Times New Roman" pitchFamily="18" charset="0"/>
                <a:cs typeface="Times New Roman" pitchFamily="18" charset="0"/>
              </a:rPr>
              <a:t>.  The affine parameter </a:t>
            </a:r>
            <a:r>
              <a:rPr lang="el-GR" sz="2800" dirty="0" smtClean="0">
                <a:latin typeface="Times New Roman" pitchFamily="18" charset="0"/>
                <a:cs typeface="Times New Roman" pitchFamily="18" charset="0"/>
              </a:rPr>
              <a:t>λ</a:t>
            </a:r>
            <a:r>
              <a:rPr lang="en-US" sz="2800" dirty="0" smtClean="0">
                <a:latin typeface="Times New Roman" pitchFamily="18" charset="0"/>
                <a:cs typeface="Times New Roman" pitchFamily="18" charset="0"/>
              </a:rPr>
              <a:t> is 0 at the source and L at the observer.</a:t>
            </a:r>
            <a:endParaRPr lang="en-US" sz="2800" dirty="0">
              <a:latin typeface="Times New Roman" pitchFamily="18" charset="0"/>
              <a:cs typeface="Times New Roman" pitchFamily="18" charset="0"/>
            </a:endParaRPr>
          </a:p>
        </p:txBody>
      </p:sp>
      <p:sp>
        <p:nvSpPr>
          <p:cNvPr id="54" name="TextBox 53"/>
          <p:cNvSpPr txBox="1"/>
          <p:nvPr/>
        </p:nvSpPr>
        <p:spPr>
          <a:xfrm>
            <a:off x="14684829" y="33690580"/>
            <a:ext cx="12975771"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Integrating Sach’s equations, we obtained:</a:t>
            </a:r>
            <a:endParaRPr lang="en-US" sz="2800" dirty="0">
              <a:latin typeface="Times New Roman" pitchFamily="18" charset="0"/>
              <a:cs typeface="Times New Roman" pitchFamily="18" charset="0"/>
            </a:endParaRPr>
          </a:p>
        </p:txBody>
      </p:sp>
      <p:sp>
        <p:nvSpPr>
          <p:cNvPr id="57" name="TextBox 56"/>
          <p:cNvSpPr txBox="1"/>
          <p:nvPr/>
        </p:nvSpPr>
        <p:spPr>
          <a:xfrm>
            <a:off x="14630400" y="36231493"/>
            <a:ext cx="12714514" cy="954107"/>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From this, we notice that it is the Ricci tensor component that governs divergence, while the Weyl tensor component is responsible for the shearing of the observed image.</a:t>
            </a:r>
            <a:endParaRPr lang="en-US" sz="2800" dirty="0">
              <a:latin typeface="Times New Roman" pitchFamily="18" charset="0"/>
              <a:cs typeface="Times New Roman" pitchFamily="18" charset="0"/>
            </a:endParaRPr>
          </a:p>
        </p:txBody>
      </p:sp>
      <p:sp>
        <p:nvSpPr>
          <p:cNvPr id="58" name="TextBox 57"/>
          <p:cNvSpPr txBox="1"/>
          <p:nvPr/>
        </p:nvSpPr>
        <p:spPr>
          <a:xfrm>
            <a:off x="34009107" y="10972800"/>
            <a:ext cx="4942315" cy="707886"/>
          </a:xfrm>
          <a:prstGeom prst="rect">
            <a:avLst/>
          </a:prstGeom>
          <a:noFill/>
        </p:spPr>
        <p:txBody>
          <a:bodyPr wrap="none" rtlCol="0">
            <a:spAutoFit/>
          </a:bodyPr>
          <a:lstStyle/>
          <a:p>
            <a:r>
              <a:rPr lang="en-US" sz="4000" b="1" dirty="0" smtClean="0"/>
              <a:t>Image Area and Shape</a:t>
            </a:r>
            <a:endParaRPr lang="en-US" sz="4000" b="1" dirty="0"/>
          </a:p>
        </p:txBody>
      </p:sp>
      <p:sp>
        <p:nvSpPr>
          <p:cNvPr id="59" name="TextBox 58"/>
          <p:cNvSpPr txBox="1"/>
          <p:nvPr/>
        </p:nvSpPr>
        <p:spPr>
          <a:xfrm>
            <a:off x="29957486" y="11887200"/>
            <a:ext cx="7315200" cy="353943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If we consider two light rays leaving the same source, the geodesic deviation equation is written as:</a:t>
            </a: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and </a:t>
            </a:r>
            <a:endParaRPr lang="en-US" sz="2800" dirty="0">
              <a:latin typeface="Times New Roman" pitchFamily="18" charset="0"/>
              <a:cs typeface="Times New Roman" pitchFamily="18" charset="0"/>
            </a:endParaRPr>
          </a:p>
        </p:txBody>
      </p:sp>
      <p:graphicFrame>
        <p:nvGraphicFramePr>
          <p:cNvPr id="60" name="Object 59"/>
          <p:cNvGraphicFramePr>
            <a:graphicFrameLocks noChangeAspect="1"/>
          </p:cNvGraphicFramePr>
          <p:nvPr/>
        </p:nvGraphicFramePr>
        <p:xfrm>
          <a:off x="31623000" y="12839482"/>
          <a:ext cx="3992562" cy="2000250"/>
        </p:xfrm>
        <a:graphic>
          <a:graphicData uri="http://schemas.openxmlformats.org/presentationml/2006/ole">
            <p:oleObj spid="_x0000_s2077" name="Equation" r:id="rId21" imgW="1396800" imgH="685800" progId="Equation.DSMT4">
              <p:embed/>
            </p:oleObj>
          </a:graphicData>
        </a:graphic>
      </p:graphicFrame>
      <p:graphicFrame>
        <p:nvGraphicFramePr>
          <p:cNvPr id="61" name="Object 60"/>
          <p:cNvGraphicFramePr>
            <a:graphicFrameLocks noChangeAspect="1"/>
          </p:cNvGraphicFramePr>
          <p:nvPr/>
        </p:nvGraphicFramePr>
        <p:xfrm>
          <a:off x="30784800" y="15163800"/>
          <a:ext cx="6207197" cy="696912"/>
        </p:xfrm>
        <a:graphic>
          <a:graphicData uri="http://schemas.openxmlformats.org/presentationml/2006/ole">
            <p:oleObj spid="_x0000_s2078" name="Equation" r:id="rId22" imgW="2425680" imgH="266400" progId="Equation.DSMT4">
              <p:embed/>
            </p:oleObj>
          </a:graphicData>
        </a:graphic>
      </p:graphicFrame>
      <p:sp>
        <p:nvSpPr>
          <p:cNvPr id="62" name="TextBox 61"/>
          <p:cNvSpPr txBox="1"/>
          <p:nvPr/>
        </p:nvSpPr>
        <p:spPr>
          <a:xfrm>
            <a:off x="30022800" y="15912882"/>
            <a:ext cx="7228113" cy="4216539"/>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geodesic deviation equation is also treated perturbatively.  We ultimately obtained the following relationships for image area, </a:t>
            </a:r>
            <a:r>
              <a:rPr lang="en-US" sz="2800" i="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and shape (ratio of axes in the elliptical image).</a:t>
            </a:r>
          </a:p>
          <a:p>
            <a:pPr algn="just"/>
            <a:endParaRPr lang="en-US" sz="16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We have chosen to model an elliptical image using the complex quantity </a:t>
            </a:r>
            <a:r>
              <a:rPr lang="el-GR" sz="2800" dirty="0" smtClean="0">
                <a:latin typeface="Times New Roman" pitchFamily="18" charset="0"/>
                <a:cs typeface="Times New Roman" pitchFamily="18" charset="0"/>
              </a:rPr>
              <a:t>ζ</a:t>
            </a:r>
            <a:r>
              <a:rPr lang="en-US" sz="2800" dirty="0" smtClean="0">
                <a:latin typeface="Times New Roman" pitchFamily="18" charset="0"/>
                <a:cs typeface="Times New Roman" pitchFamily="18" charset="0"/>
              </a:rPr>
              <a:t>, where </a:t>
            </a:r>
            <a:r>
              <a:rPr lang="en-US" sz="2800" i="1" dirty="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and </a:t>
            </a:r>
            <a:r>
              <a:rPr lang="en-US" sz="2800" i="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correspond to semi-major and semi-minor axes.</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relationships obtained were:</a:t>
            </a:r>
            <a:endParaRPr lang="en-US" sz="2800" dirty="0">
              <a:latin typeface="Times New Roman" pitchFamily="18" charset="0"/>
              <a:cs typeface="Times New Roman" pitchFamily="18" charset="0"/>
            </a:endParaRPr>
          </a:p>
        </p:txBody>
      </p:sp>
      <p:sp>
        <p:nvSpPr>
          <p:cNvPr id="63" name="TextBox 62"/>
          <p:cNvSpPr txBox="1"/>
          <p:nvPr/>
        </p:nvSpPr>
        <p:spPr>
          <a:xfrm>
            <a:off x="37708116" y="16777831"/>
            <a:ext cx="5399314" cy="2246769"/>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8</a:t>
            </a:r>
            <a:r>
              <a:rPr lang="en-US" sz="2800" dirty="0" smtClean="0">
                <a:latin typeface="Times New Roman" pitchFamily="18" charset="0"/>
                <a:cs typeface="Times New Roman" pitchFamily="18" charset="0"/>
              </a:rPr>
              <a:t>: The geodesic deviation equation describes how the two light rays (</a:t>
            </a:r>
            <a:r>
              <a:rPr lang="el-GR" sz="2800" i="1" dirty="0" smtClean="0">
                <a:latin typeface="Times New Roman" pitchFamily="18" charset="0"/>
                <a:cs typeface="Times New Roman" pitchFamily="18" charset="0"/>
              </a:rPr>
              <a:t>μ</a:t>
            </a:r>
            <a:r>
              <a:rPr lang="en-US" sz="2800" dirty="0" smtClean="0">
                <a:latin typeface="Times New Roman" pitchFamily="18" charset="0"/>
                <a:cs typeface="Times New Roman" pitchFamily="18" charset="0"/>
              </a:rPr>
              <a:t>, </a:t>
            </a:r>
            <a:r>
              <a:rPr lang="el-GR" sz="2800" i="1" dirty="0" smtClean="0">
                <a:latin typeface="Times New Roman" pitchFamily="18" charset="0"/>
                <a:cs typeface="Times New Roman" pitchFamily="18" charset="0"/>
              </a:rPr>
              <a:t>μ</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will differ from each other.  From this, we can obtain information about the image.</a:t>
            </a:r>
          </a:p>
        </p:txBody>
      </p:sp>
      <p:sp>
        <p:nvSpPr>
          <p:cNvPr id="64" name="Rectangle 63"/>
          <p:cNvSpPr/>
          <p:nvPr/>
        </p:nvSpPr>
        <p:spPr>
          <a:xfrm>
            <a:off x="37446858" y="11963400"/>
            <a:ext cx="5921829" cy="728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rot="10800000">
            <a:off x="29957486" y="11734800"/>
            <a:ext cx="13411200" cy="1853"/>
          </a:xfrm>
          <a:prstGeom prst="line">
            <a:avLst/>
          </a:prstGeom>
          <a:ln/>
        </p:spPr>
        <p:style>
          <a:lnRef idx="2">
            <a:schemeClr val="dk1"/>
          </a:lnRef>
          <a:fillRef idx="0">
            <a:schemeClr val="dk1"/>
          </a:fillRef>
          <a:effectRef idx="1">
            <a:schemeClr val="dk1"/>
          </a:effectRef>
          <a:fontRef idx="minor">
            <a:schemeClr val="tx1"/>
          </a:fontRef>
        </p:style>
      </p:cxnSp>
      <p:pic>
        <p:nvPicPr>
          <p:cNvPr id="2079" name="Picture 31" descr="J:\Poster\perturb_thick-12.jpg"/>
          <p:cNvPicPr>
            <a:picLocks noChangeAspect="1" noChangeArrowheads="1"/>
          </p:cNvPicPr>
          <p:nvPr/>
        </p:nvPicPr>
        <p:blipFill>
          <a:blip r:embed="rId23" cstate="print"/>
          <a:srcRect/>
          <a:stretch>
            <a:fillRect/>
          </a:stretch>
        </p:blipFill>
        <p:spPr bwMode="auto">
          <a:xfrm>
            <a:off x="36880800" y="21869400"/>
            <a:ext cx="6400800" cy="6848345"/>
          </a:xfrm>
          <a:prstGeom prst="rect">
            <a:avLst/>
          </a:prstGeom>
          <a:noFill/>
        </p:spPr>
      </p:pic>
      <p:sp>
        <p:nvSpPr>
          <p:cNvPr id="68" name="TextBox 67"/>
          <p:cNvSpPr txBox="1"/>
          <p:nvPr/>
        </p:nvSpPr>
        <p:spPr>
          <a:xfrm>
            <a:off x="30327600" y="28651200"/>
            <a:ext cx="12714514" cy="2677656"/>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9</a:t>
            </a:r>
            <a:r>
              <a:rPr lang="en-US" sz="2800" dirty="0" smtClean="0">
                <a:latin typeface="Times New Roman" pitchFamily="18" charset="0"/>
                <a:cs typeface="Times New Roman" pitchFamily="18" charset="0"/>
              </a:rPr>
              <a:t>: (left)  Plots of               for angles of 100 and 250 </a:t>
            </a:r>
            <a:r>
              <a:rPr lang="en-US" sz="2800" dirty="0" err="1" smtClean="0">
                <a:latin typeface="Times New Roman" pitchFamily="18" charset="0"/>
                <a:cs typeface="Times New Roman" pitchFamily="18" charset="0"/>
              </a:rPr>
              <a:t>arcseconds</a:t>
            </a:r>
            <a:r>
              <a:rPr lang="en-US" sz="2800" dirty="0" smtClean="0">
                <a:latin typeface="Times New Roman" pitchFamily="18" charset="0"/>
                <a:cs typeface="Times New Roman" pitchFamily="18" charset="0"/>
              </a:rPr>
              <a:t>.  We notice that the values of rho1 are always negative, while sigma1 is always positive. Here lambda runs from 0 to the observer, at about 0.65.  The lensing galaxy is located at approximately 0.26.  Here we notice an abrupt spike.  This tells us that until the lens is reached, very little alteration occurs to the image.</a:t>
            </a:r>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FIG. 10</a:t>
            </a:r>
            <a:r>
              <a:rPr lang="en-US" sz="2800" dirty="0" smtClean="0">
                <a:latin typeface="Times New Roman" pitchFamily="18" charset="0"/>
                <a:cs typeface="Times New Roman" pitchFamily="18" charset="0"/>
              </a:rPr>
              <a:t>: (right) The area and semi-axes ratios are plotted.  </a:t>
            </a:r>
            <a:endParaRPr lang="en-US" sz="2800" dirty="0">
              <a:latin typeface="Times New Roman" pitchFamily="18" charset="0"/>
              <a:cs typeface="Times New Roman" pitchFamily="18" charset="0"/>
            </a:endParaRPr>
          </a:p>
        </p:txBody>
      </p:sp>
      <p:cxnSp>
        <p:nvCxnSpPr>
          <p:cNvPr id="69" name="Straight Connector 68"/>
          <p:cNvCxnSpPr/>
          <p:nvPr/>
        </p:nvCxnSpPr>
        <p:spPr>
          <a:xfrm>
            <a:off x="14325600" y="5484812"/>
            <a:ext cx="14859000" cy="1588"/>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14554200" y="15544800"/>
            <a:ext cx="14173200" cy="76200"/>
          </a:xfrm>
          <a:prstGeom prst="line">
            <a:avLst/>
          </a:prstGeom>
          <a:ln>
            <a:headEnd type="none"/>
            <a:tailEnd type="none" w="sm" len="me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14630400" y="20173553"/>
            <a:ext cx="14249400" cy="1588"/>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a:off x="14630400" y="24678144"/>
            <a:ext cx="14097000" cy="158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3" name="Object 31"/>
          <p:cNvGraphicFramePr>
            <a:graphicFrameLocks noChangeAspect="1"/>
          </p:cNvGraphicFramePr>
          <p:nvPr/>
        </p:nvGraphicFramePr>
        <p:xfrm>
          <a:off x="17983200" y="24773417"/>
          <a:ext cx="7123113" cy="1624012"/>
        </p:xfrm>
        <a:graphic>
          <a:graphicData uri="http://schemas.openxmlformats.org/presentationml/2006/ole">
            <p:oleObj spid="_x0000_s2079" name="Equation" r:id="rId24" imgW="2273040" imgH="507960" progId="Equation.DSMT4">
              <p:embed/>
            </p:oleObj>
          </a:graphicData>
        </a:graphic>
      </p:graphicFrame>
      <p:sp>
        <p:nvSpPr>
          <p:cNvPr id="77" name="TextBox 76"/>
          <p:cNvSpPr txBox="1"/>
          <p:nvPr/>
        </p:nvSpPr>
        <p:spPr>
          <a:xfrm>
            <a:off x="14706600" y="26278344"/>
            <a:ext cx="14020800" cy="1384995"/>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full treatment of Sach’s equation is an extremely difficult calculation.  We chose to take a perturbative approach, where to zeroth order we ignore the lensing galaxy.  This results in           ,</a:t>
            </a:r>
          </a:p>
          <a:p>
            <a:pPr algn="just"/>
            <a:r>
              <a:rPr lang="en-US" sz="2800" dirty="0" smtClean="0">
                <a:latin typeface="Times New Roman" pitchFamily="18" charset="0"/>
                <a:cs typeface="Times New Roman" pitchFamily="18" charset="0"/>
              </a:rPr>
              <a:t>         , and                    .   Then to first order we write                 ,                and solve for </a:t>
            </a:r>
          </a:p>
        </p:txBody>
      </p:sp>
      <p:graphicFrame>
        <p:nvGraphicFramePr>
          <p:cNvPr id="2081" name="Object 33"/>
          <p:cNvGraphicFramePr>
            <a:graphicFrameLocks noChangeAspect="1"/>
          </p:cNvGraphicFramePr>
          <p:nvPr/>
        </p:nvGraphicFramePr>
        <p:xfrm>
          <a:off x="27584400" y="26746200"/>
          <a:ext cx="889002" cy="457201"/>
        </p:xfrm>
        <a:graphic>
          <a:graphicData uri="http://schemas.openxmlformats.org/presentationml/2006/ole">
            <p:oleObj spid="_x0000_s2081" name="Equation" r:id="rId25" imgW="444240" imgH="228600" progId="Equation.DSMT4">
              <p:embed/>
            </p:oleObj>
          </a:graphicData>
        </a:graphic>
      </p:graphicFrame>
      <p:graphicFrame>
        <p:nvGraphicFramePr>
          <p:cNvPr id="80" name="Object 79"/>
          <p:cNvGraphicFramePr>
            <a:graphicFrameLocks noChangeAspect="1"/>
          </p:cNvGraphicFramePr>
          <p:nvPr/>
        </p:nvGraphicFramePr>
        <p:xfrm>
          <a:off x="14755503" y="27203400"/>
          <a:ext cx="838201" cy="431075"/>
        </p:xfrm>
        <a:graphic>
          <a:graphicData uri="http://schemas.openxmlformats.org/presentationml/2006/ole">
            <p:oleObj spid="_x0000_s2082" name="Equation" r:id="rId26" imgW="444240" imgH="228600" progId="Equation.DSMT4">
              <p:embed/>
            </p:oleObj>
          </a:graphicData>
        </a:graphic>
      </p:graphicFrame>
      <p:graphicFrame>
        <p:nvGraphicFramePr>
          <p:cNvPr id="81" name="Object 80"/>
          <p:cNvGraphicFramePr>
            <a:graphicFrameLocks noChangeAspect="1"/>
          </p:cNvGraphicFramePr>
          <p:nvPr/>
        </p:nvGraphicFramePr>
        <p:xfrm>
          <a:off x="16357595" y="27203400"/>
          <a:ext cx="1701805" cy="457201"/>
        </p:xfrm>
        <a:graphic>
          <a:graphicData uri="http://schemas.openxmlformats.org/presentationml/2006/ole">
            <p:oleObj spid="_x0000_s2083" name="Equation" r:id="rId27" imgW="850680" imgH="228600" progId="Equation.DSMT4">
              <p:embed/>
            </p:oleObj>
          </a:graphicData>
        </a:graphic>
      </p:graphicFrame>
      <p:graphicFrame>
        <p:nvGraphicFramePr>
          <p:cNvPr id="2084" name="Object 36"/>
          <p:cNvGraphicFramePr>
            <a:graphicFrameLocks noChangeAspect="1"/>
          </p:cNvGraphicFramePr>
          <p:nvPr/>
        </p:nvGraphicFramePr>
        <p:xfrm>
          <a:off x="22352000" y="27203400"/>
          <a:ext cx="1422400" cy="457200"/>
        </p:xfrm>
        <a:graphic>
          <a:graphicData uri="http://schemas.openxmlformats.org/presentationml/2006/ole">
            <p:oleObj spid="_x0000_s2084" name="Equation" r:id="rId28" imgW="711000" imgH="228600" progId="Equation.DSMT4">
              <p:embed/>
            </p:oleObj>
          </a:graphicData>
        </a:graphic>
      </p:graphicFrame>
      <p:graphicFrame>
        <p:nvGraphicFramePr>
          <p:cNvPr id="2085" name="Object 37"/>
          <p:cNvGraphicFramePr>
            <a:graphicFrameLocks noChangeAspect="1"/>
          </p:cNvGraphicFramePr>
          <p:nvPr/>
        </p:nvGraphicFramePr>
        <p:xfrm>
          <a:off x="23933150" y="27203401"/>
          <a:ext cx="1365250" cy="431800"/>
        </p:xfrm>
        <a:graphic>
          <a:graphicData uri="http://schemas.openxmlformats.org/presentationml/2006/ole">
            <p:oleObj spid="_x0000_s2085" name="Equation" r:id="rId29" imgW="723600" imgH="228600" progId="Equation.DSMT4">
              <p:embed/>
            </p:oleObj>
          </a:graphicData>
        </a:graphic>
      </p:graphicFrame>
      <p:graphicFrame>
        <p:nvGraphicFramePr>
          <p:cNvPr id="2086" name="Object 38"/>
          <p:cNvGraphicFramePr>
            <a:graphicFrameLocks noChangeAspect="1"/>
          </p:cNvGraphicFramePr>
          <p:nvPr/>
        </p:nvGraphicFramePr>
        <p:xfrm>
          <a:off x="27241500" y="27203401"/>
          <a:ext cx="1270000" cy="457200"/>
        </p:xfrm>
        <a:graphic>
          <a:graphicData uri="http://schemas.openxmlformats.org/presentationml/2006/ole">
            <p:oleObj spid="_x0000_s2086" name="Equation" r:id="rId30" imgW="634680" imgH="228600" progId="Equation.DSMT4">
              <p:embed/>
            </p:oleObj>
          </a:graphicData>
        </a:graphic>
      </p:graphicFrame>
      <p:graphicFrame>
        <p:nvGraphicFramePr>
          <p:cNvPr id="2087" name="Object 39"/>
          <p:cNvGraphicFramePr>
            <a:graphicFrameLocks noChangeAspect="1"/>
          </p:cNvGraphicFramePr>
          <p:nvPr/>
        </p:nvGraphicFramePr>
        <p:xfrm>
          <a:off x="19748500" y="28107144"/>
          <a:ext cx="2443163" cy="1377950"/>
        </p:xfrm>
        <a:graphic>
          <a:graphicData uri="http://schemas.openxmlformats.org/presentationml/2006/ole">
            <p:oleObj spid="_x0000_s2087" name="Equation" r:id="rId31" imgW="749160" imgH="419040" progId="Equation.DSMT4">
              <p:embed/>
            </p:oleObj>
          </a:graphicData>
        </a:graphic>
      </p:graphicFrame>
      <p:cxnSp>
        <p:nvCxnSpPr>
          <p:cNvPr id="83" name="Straight Connector 82"/>
          <p:cNvCxnSpPr/>
          <p:nvPr/>
        </p:nvCxnSpPr>
        <p:spPr>
          <a:xfrm>
            <a:off x="29641800" y="5484812"/>
            <a:ext cx="12954000" cy="1588"/>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a:off x="609600" y="5504795"/>
            <a:ext cx="12954000" cy="1588"/>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685800" y="10152995"/>
            <a:ext cx="12954000" cy="1588"/>
          </a:xfrm>
          <a:prstGeom prst="line">
            <a:avLst/>
          </a:prstGeom>
        </p:spPr>
        <p:style>
          <a:lnRef idx="2">
            <a:schemeClr val="dk1"/>
          </a:lnRef>
          <a:fillRef idx="0">
            <a:schemeClr val="dk1"/>
          </a:fillRef>
          <a:effectRef idx="1">
            <a:schemeClr val="dk1"/>
          </a:effectRef>
          <a:fontRef idx="minor">
            <a:schemeClr val="tx1"/>
          </a:fontRef>
        </p:style>
      </p:cxnSp>
      <p:pic>
        <p:nvPicPr>
          <p:cNvPr id="82" name="Picture 81" descr="Einstein_ring.jpg"/>
          <p:cNvPicPr>
            <a:picLocks noChangeAspect="1"/>
          </p:cNvPicPr>
          <p:nvPr/>
        </p:nvPicPr>
        <p:blipFill>
          <a:blip r:embed="rId32"/>
          <a:stretch>
            <a:fillRect/>
          </a:stretch>
        </p:blipFill>
        <p:spPr>
          <a:xfrm>
            <a:off x="1066800" y="20484567"/>
            <a:ext cx="2506838" cy="2451633"/>
          </a:xfrm>
          <a:prstGeom prst="rect">
            <a:avLst/>
          </a:prstGeom>
        </p:spPr>
      </p:pic>
      <p:pic>
        <p:nvPicPr>
          <p:cNvPr id="84" name="Picture 83" descr="a2218c_hst_big[1].jpg"/>
          <p:cNvPicPr>
            <a:picLocks noChangeAspect="1"/>
          </p:cNvPicPr>
          <p:nvPr/>
        </p:nvPicPr>
        <p:blipFill>
          <a:blip r:embed="rId33"/>
          <a:stretch>
            <a:fillRect/>
          </a:stretch>
        </p:blipFill>
        <p:spPr>
          <a:xfrm>
            <a:off x="3781909" y="17983201"/>
            <a:ext cx="9845191" cy="5029200"/>
          </a:xfrm>
          <a:prstGeom prst="rect">
            <a:avLst/>
          </a:prstGeom>
        </p:spPr>
      </p:pic>
      <p:sp>
        <p:nvSpPr>
          <p:cNvPr id="86" name="TextBox 85"/>
          <p:cNvSpPr txBox="1"/>
          <p:nvPr/>
        </p:nvSpPr>
        <p:spPr>
          <a:xfrm>
            <a:off x="1066800" y="23088600"/>
            <a:ext cx="12649200" cy="2677656"/>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2</a:t>
            </a:r>
            <a:r>
              <a:rPr lang="en-US" sz="2800" dirty="0" smtClean="0">
                <a:latin typeface="Times New Roman" pitchFamily="18" charset="0"/>
                <a:cs typeface="Times New Roman" pitchFamily="18" charset="0"/>
              </a:rPr>
              <a:t>:  On the left is G2237+0305, better known as the Einstein Cross.  This is an example of Strong Gravitational Lensing.  The four bright dots correspond to a single quasar; the actual location is not at any of these points.  </a:t>
            </a:r>
          </a:p>
          <a:p>
            <a:pPr algn="just"/>
            <a:r>
              <a:rPr lang="en-US" sz="2800" b="1" dirty="0" smtClean="0">
                <a:latin typeface="Times New Roman" pitchFamily="18" charset="0"/>
                <a:cs typeface="Times New Roman" pitchFamily="18" charset="0"/>
              </a:rPr>
              <a:t>FIG. 3</a:t>
            </a:r>
            <a:r>
              <a:rPr lang="en-US" sz="2800" dirty="0" smtClean="0">
                <a:latin typeface="Times New Roman" pitchFamily="18" charset="0"/>
                <a:cs typeface="Times New Roman" pitchFamily="18" charset="0"/>
              </a:rPr>
              <a:t>: On the right is </a:t>
            </a:r>
            <a:r>
              <a:rPr lang="en-US" sz="2800" dirty="0" err="1" smtClean="0">
                <a:latin typeface="Times New Roman" pitchFamily="18" charset="0"/>
                <a:cs typeface="Times New Roman" pitchFamily="18" charset="0"/>
              </a:rPr>
              <a:t>Abell</a:t>
            </a:r>
            <a:r>
              <a:rPr lang="en-US" sz="2800" dirty="0" smtClean="0">
                <a:latin typeface="Times New Roman" pitchFamily="18" charset="0"/>
                <a:cs typeface="Times New Roman" pitchFamily="18" charset="0"/>
              </a:rPr>
              <a:t> 2218, taken from the Hubble telescope.  This is a famous example of Weak Gravitational Lensing.  We see many arc-like stellar objects; their appearance is due to lensing.  </a:t>
            </a:r>
            <a:endParaRPr lang="en-US" sz="2800" dirty="0">
              <a:latin typeface="Times New Roman" pitchFamily="18" charset="0"/>
              <a:cs typeface="Times New Roman" pitchFamily="18" charset="0"/>
            </a:endParaRPr>
          </a:p>
        </p:txBody>
      </p:sp>
      <p:sp>
        <p:nvSpPr>
          <p:cNvPr id="88" name="TextBox 87"/>
          <p:cNvSpPr txBox="1"/>
          <p:nvPr/>
        </p:nvSpPr>
        <p:spPr>
          <a:xfrm>
            <a:off x="914400" y="26898600"/>
            <a:ext cx="12725400" cy="4401205"/>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 Gravitational Lensing acts as a natural telescope, enhancing distant images that ground and low orbit telescopes would be unable to resolve.  </a:t>
            </a:r>
          </a:p>
          <a:p>
            <a:pPr>
              <a:buFont typeface="Arial" pitchFamily="34" charset="0"/>
              <a:buChar char="•"/>
            </a:pPr>
            <a:r>
              <a:rPr lang="en-US" sz="2800" dirty="0" smtClean="0">
                <a:latin typeface="Times New Roman" pitchFamily="18" charset="0"/>
                <a:cs typeface="Times New Roman" pitchFamily="18" charset="0"/>
              </a:rPr>
              <a:t> This provides a unique method to observe properties of the early Universe</a:t>
            </a:r>
          </a:p>
          <a:p>
            <a:pPr>
              <a:buFont typeface="Arial" pitchFamily="34" charset="0"/>
              <a:buChar char="•"/>
            </a:pPr>
            <a:r>
              <a:rPr lang="en-US" sz="2800" dirty="0" smtClean="0">
                <a:latin typeface="Times New Roman" pitchFamily="18" charset="0"/>
                <a:cs typeface="Times New Roman" pitchFamily="18" charset="0"/>
              </a:rPr>
              <a:t> We can obtain information about the distribution of matter within the Universe</a:t>
            </a:r>
          </a:p>
          <a:p>
            <a:pPr>
              <a:buFont typeface="Arial" pitchFamily="34" charset="0"/>
              <a:buChar char="•"/>
            </a:pPr>
            <a:r>
              <a:rPr lang="en-US" sz="2800" dirty="0" smtClean="0">
                <a:latin typeface="Times New Roman" pitchFamily="18" charset="0"/>
                <a:cs typeface="Times New Roman" pitchFamily="18" charset="0"/>
              </a:rPr>
              <a:t> This provides an opportunity to determine where and what dark matter actually is</a:t>
            </a:r>
          </a:p>
          <a:p>
            <a:pPr>
              <a:buFont typeface="Arial" pitchFamily="34" charset="0"/>
              <a:buChar char="•"/>
            </a:pPr>
            <a:r>
              <a:rPr lang="en-US" sz="2800" dirty="0" smtClean="0">
                <a:latin typeface="Times New Roman" pitchFamily="18" charset="0"/>
                <a:cs typeface="Times New Roman" pitchFamily="18" charset="0"/>
              </a:rPr>
              <a:t> Another method to more precisely measure the Hubble constant</a:t>
            </a:r>
          </a:p>
          <a:p>
            <a:pPr>
              <a:buFont typeface="Arial" pitchFamily="34" charset="0"/>
              <a:buChar char="•"/>
            </a:pPr>
            <a:r>
              <a:rPr lang="en-US" sz="2800" dirty="0" smtClean="0">
                <a:latin typeface="Times New Roman" pitchFamily="18" charset="0"/>
                <a:cs typeface="Times New Roman" pitchFamily="18" charset="0"/>
              </a:rPr>
              <a:t> Knowing the Hubble constant, we can find the deceleration parameter, telling us whether the Universe is expanding or contracting</a:t>
            </a:r>
          </a:p>
          <a:p>
            <a:pPr>
              <a:buFont typeface="Arial" pitchFamily="34" charset="0"/>
              <a:buChar char="•"/>
            </a:pPr>
            <a:r>
              <a:rPr lang="en-US" sz="2800" dirty="0" smtClean="0">
                <a:latin typeface="Times New Roman" pitchFamily="18" charset="0"/>
                <a:cs typeface="Times New Roman" pitchFamily="18" charset="0"/>
              </a:rPr>
              <a:t> Consistent with the distance-</a:t>
            </a:r>
            <a:r>
              <a:rPr lang="en-US" sz="2800" dirty="0" err="1" smtClean="0">
                <a:latin typeface="Times New Roman" pitchFamily="18" charset="0"/>
                <a:cs typeface="Times New Roman" pitchFamily="18" charset="0"/>
              </a:rPr>
              <a:t>redshift</a:t>
            </a:r>
            <a:r>
              <a:rPr lang="en-US" sz="2800" dirty="0" smtClean="0">
                <a:latin typeface="Times New Roman" pitchFamily="18" charset="0"/>
                <a:cs typeface="Times New Roman" pitchFamily="18" charset="0"/>
              </a:rPr>
              <a:t> relation since high </a:t>
            </a:r>
            <a:r>
              <a:rPr lang="en-US" sz="2800" dirty="0" err="1" smtClean="0">
                <a:latin typeface="Times New Roman" pitchFamily="18" charset="0"/>
                <a:cs typeface="Times New Roman" pitchFamily="18" charset="0"/>
              </a:rPr>
              <a:t>redshift</a:t>
            </a:r>
            <a:r>
              <a:rPr lang="en-US" sz="2800" dirty="0" smtClean="0">
                <a:latin typeface="Times New Roman" pitchFamily="18" charset="0"/>
                <a:cs typeface="Times New Roman" pitchFamily="18" charset="0"/>
              </a:rPr>
              <a:t> galaxies lie behind lenses at lower </a:t>
            </a:r>
            <a:r>
              <a:rPr lang="en-US" sz="2800" dirty="0" err="1" smtClean="0">
                <a:latin typeface="Times New Roman" pitchFamily="18" charset="0"/>
                <a:cs typeface="Times New Roman" pitchFamily="18" charset="0"/>
              </a:rPr>
              <a:t>redshifts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89" name="Picture 18" descr="C:\Users\Lou\Desktop\New Folder (2)\Kling ATP\Symposium\thin lens.gif"/>
          <p:cNvPicPr>
            <a:picLocks noChangeAspect="1" noChangeArrowheads="1"/>
          </p:cNvPicPr>
          <p:nvPr/>
        </p:nvPicPr>
        <p:blipFill>
          <a:blip r:embed="rId34"/>
          <a:srcRect/>
          <a:stretch>
            <a:fillRect/>
          </a:stretch>
        </p:blipFill>
        <p:spPr bwMode="auto">
          <a:xfrm>
            <a:off x="914400" y="32613600"/>
            <a:ext cx="4343400" cy="4735068"/>
          </a:xfrm>
          <a:prstGeom prst="rect">
            <a:avLst/>
          </a:prstGeom>
          <a:noFill/>
        </p:spPr>
      </p:pic>
      <p:sp>
        <p:nvSpPr>
          <p:cNvPr id="90" name="TextBox 89"/>
          <p:cNvSpPr txBox="1"/>
          <p:nvPr/>
        </p:nvSpPr>
        <p:spPr>
          <a:xfrm>
            <a:off x="2819400" y="31546800"/>
            <a:ext cx="10074809" cy="707886"/>
          </a:xfrm>
          <a:prstGeom prst="rect">
            <a:avLst/>
          </a:prstGeom>
          <a:noFill/>
        </p:spPr>
        <p:txBody>
          <a:bodyPr wrap="none" rtlCol="0">
            <a:spAutoFit/>
          </a:bodyPr>
          <a:lstStyle/>
          <a:p>
            <a:r>
              <a:rPr lang="en-US" sz="4000" b="1" dirty="0" smtClean="0"/>
              <a:t>Standard Approach – Thin Lens Approximation</a:t>
            </a:r>
            <a:endParaRPr lang="en-US" sz="4000" b="1" dirty="0"/>
          </a:p>
        </p:txBody>
      </p:sp>
      <p:cxnSp>
        <p:nvCxnSpPr>
          <p:cNvPr id="91" name="Straight Connector 90"/>
          <p:cNvCxnSpPr/>
          <p:nvPr/>
        </p:nvCxnSpPr>
        <p:spPr>
          <a:xfrm>
            <a:off x="838200" y="32232600"/>
            <a:ext cx="12496800" cy="1588"/>
          </a:xfrm>
          <a:prstGeom prst="line">
            <a:avLst/>
          </a:prstGeom>
        </p:spPr>
        <p:style>
          <a:lnRef idx="2">
            <a:schemeClr val="dk1"/>
          </a:lnRef>
          <a:fillRef idx="0">
            <a:schemeClr val="dk1"/>
          </a:fillRef>
          <a:effectRef idx="1">
            <a:schemeClr val="dk1"/>
          </a:effectRef>
          <a:fontRef idx="minor">
            <a:schemeClr val="tx1"/>
          </a:fontRef>
        </p:style>
      </p:cxnSp>
      <p:sp>
        <p:nvSpPr>
          <p:cNvPr id="93" name="TextBox 92"/>
          <p:cNvSpPr txBox="1"/>
          <p:nvPr/>
        </p:nvSpPr>
        <p:spPr>
          <a:xfrm>
            <a:off x="5943600" y="35280600"/>
            <a:ext cx="6248400" cy="1938992"/>
          </a:xfrm>
          <a:prstGeom prst="rect">
            <a:avLst/>
          </a:prstGeom>
          <a:noFill/>
        </p:spPr>
        <p:txBody>
          <a:bodyPr wrap="square" rtlCol="0">
            <a:spAutoFit/>
          </a:bodyPr>
          <a:lstStyle/>
          <a:p>
            <a:pPr algn="just"/>
            <a:r>
              <a:rPr lang="en-US" sz="3000" b="1" dirty="0" smtClean="0">
                <a:latin typeface="Times New Roman" pitchFamily="18" charset="0"/>
                <a:cs typeface="Times New Roman" pitchFamily="18" charset="0"/>
              </a:rPr>
              <a:t>FIG. 4</a:t>
            </a:r>
            <a:r>
              <a:rPr lang="en-US" sz="3000" dirty="0" smtClean="0">
                <a:latin typeface="Times New Roman" pitchFamily="18" charset="0"/>
                <a:cs typeface="Times New Roman" pitchFamily="18" charset="0"/>
              </a:rPr>
              <a:t>: The path of a light ray emitted at S, bent at the lens plane and then observed at O.  The observer believes the source is at S</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94" name="TextBox 93"/>
          <p:cNvSpPr txBox="1"/>
          <p:nvPr/>
        </p:nvSpPr>
        <p:spPr>
          <a:xfrm>
            <a:off x="5867400" y="32537400"/>
            <a:ext cx="7162800" cy="274320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This method makes use of a lens plane, where the entire mass of the three-dimensional lens is projected into a two-dimensional plane. The downside of the thin lens approach is it introduces an error.  </a:t>
            </a:r>
          </a:p>
          <a:p>
            <a:pPr algn="just"/>
            <a:endParaRPr lang="en-US" sz="2800" dirty="0"/>
          </a:p>
        </p:txBody>
      </p:sp>
      <p:sp>
        <p:nvSpPr>
          <p:cNvPr id="95" name="TextBox 94"/>
          <p:cNvSpPr txBox="1"/>
          <p:nvPr/>
        </p:nvSpPr>
        <p:spPr>
          <a:xfrm>
            <a:off x="20040600" y="4778514"/>
            <a:ext cx="3409588" cy="707886"/>
          </a:xfrm>
          <a:prstGeom prst="rect">
            <a:avLst/>
          </a:prstGeom>
          <a:noFill/>
        </p:spPr>
        <p:txBody>
          <a:bodyPr wrap="none" rtlCol="0">
            <a:spAutoFit/>
          </a:bodyPr>
          <a:lstStyle/>
          <a:p>
            <a:r>
              <a:rPr lang="en-US" sz="4000" b="1" dirty="0" smtClean="0"/>
              <a:t>Research Goals</a:t>
            </a:r>
            <a:endParaRPr lang="en-US" sz="4000" b="1" dirty="0"/>
          </a:p>
        </p:txBody>
      </p:sp>
      <p:sp>
        <p:nvSpPr>
          <p:cNvPr id="96" name="TextBox 95"/>
          <p:cNvSpPr txBox="1"/>
          <p:nvPr/>
        </p:nvSpPr>
        <p:spPr>
          <a:xfrm>
            <a:off x="20878800" y="32591514"/>
            <a:ext cx="1714444" cy="707886"/>
          </a:xfrm>
          <a:prstGeom prst="rect">
            <a:avLst/>
          </a:prstGeom>
          <a:noFill/>
        </p:spPr>
        <p:txBody>
          <a:bodyPr wrap="none" rtlCol="0">
            <a:spAutoFit/>
          </a:bodyPr>
          <a:lstStyle/>
          <a:p>
            <a:r>
              <a:rPr lang="en-US" sz="4000" b="1" dirty="0" smtClean="0"/>
              <a:t>Results</a:t>
            </a:r>
            <a:endParaRPr lang="en-US" sz="4000" b="1" dirty="0"/>
          </a:p>
        </p:txBody>
      </p:sp>
      <p:cxnSp>
        <p:nvCxnSpPr>
          <p:cNvPr id="97" name="Straight Connector 96"/>
          <p:cNvCxnSpPr/>
          <p:nvPr/>
        </p:nvCxnSpPr>
        <p:spPr>
          <a:xfrm>
            <a:off x="14782800" y="33374012"/>
            <a:ext cx="13868400" cy="1588"/>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21564600" y="16296144"/>
            <a:ext cx="6705600" cy="2677656"/>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FIG. 6</a:t>
            </a:r>
            <a:r>
              <a:rPr lang="en-US" sz="2800" dirty="0" smtClean="0">
                <a:latin typeface="Times New Roman" pitchFamily="18" charset="0"/>
                <a:cs typeface="Times New Roman" pitchFamily="18" charset="0"/>
              </a:rPr>
              <a:t>: The optical scalars.  Divergence, </a:t>
            </a:r>
            <a:r>
              <a:rPr lang="el-GR" sz="2800" dirty="0" smtClean="0">
                <a:latin typeface="Times New Roman" pitchFamily="18" charset="0"/>
                <a:cs typeface="Times New Roman" pitchFamily="18" charset="0"/>
              </a:rPr>
              <a:t>ρ</a:t>
            </a:r>
            <a:r>
              <a:rPr lang="en-US" sz="2800" dirty="0" smtClean="0">
                <a:latin typeface="Times New Roman" pitchFamily="18" charset="0"/>
                <a:cs typeface="Times New Roman" pitchFamily="18" charset="0"/>
              </a:rPr>
              <a:t>, describes the rate at which the overall image is being focused.  Shear, </a:t>
            </a:r>
            <a:r>
              <a:rPr lang="el-GR" sz="2800" dirty="0" smtClean="0">
                <a:latin typeface="Times New Roman" pitchFamily="18" charset="0"/>
                <a:cs typeface="Times New Roman" pitchFamily="18" charset="0"/>
              </a:rPr>
              <a:t>σ</a:t>
            </a:r>
            <a:r>
              <a:rPr lang="en-US" sz="2800" dirty="0" smtClean="0">
                <a:latin typeface="Times New Roman" pitchFamily="18" charset="0"/>
                <a:cs typeface="Times New Roman" pitchFamily="18" charset="0"/>
              </a:rPr>
              <a:t>, describes the rate at which the image is rotated and becomes elongated.  These quantities are used in Sach’s Equations.</a:t>
            </a:r>
            <a:endParaRPr lang="en-US" sz="2800" dirty="0">
              <a:latin typeface="Times New Roman" pitchFamily="18" charset="0"/>
              <a:cs typeface="Times New Roman" pitchFamily="18" charset="0"/>
            </a:endParaRPr>
          </a:p>
        </p:txBody>
      </p:sp>
      <p:sp>
        <p:nvSpPr>
          <p:cNvPr id="103" name="TextBox 102"/>
          <p:cNvSpPr txBox="1"/>
          <p:nvPr/>
        </p:nvSpPr>
        <p:spPr>
          <a:xfrm>
            <a:off x="2667000" y="25984200"/>
            <a:ext cx="7330148" cy="707886"/>
          </a:xfrm>
          <a:prstGeom prst="rect">
            <a:avLst/>
          </a:prstGeom>
          <a:noFill/>
        </p:spPr>
        <p:txBody>
          <a:bodyPr wrap="none" rtlCol="0">
            <a:spAutoFit/>
          </a:bodyPr>
          <a:lstStyle/>
          <a:p>
            <a:r>
              <a:rPr lang="en-US" sz="4000" b="1" dirty="0" smtClean="0"/>
              <a:t>Why Study Gravitational Lensing?</a:t>
            </a:r>
            <a:endParaRPr lang="en-US" sz="4000" b="1" dirty="0"/>
          </a:p>
        </p:txBody>
      </p:sp>
      <p:cxnSp>
        <p:nvCxnSpPr>
          <p:cNvPr id="104" name="Straight Connector 103"/>
          <p:cNvCxnSpPr/>
          <p:nvPr/>
        </p:nvCxnSpPr>
        <p:spPr>
          <a:xfrm>
            <a:off x="990600" y="26746200"/>
            <a:ext cx="12496800" cy="1588"/>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30175200" y="36257805"/>
            <a:ext cx="13106400" cy="1384995"/>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Acknowledgements</a:t>
            </a:r>
            <a:r>
              <a:rPr lang="en-US" sz="2800" dirty="0" smtClean="0">
                <a:latin typeface="Times New Roman" pitchFamily="18" charset="0"/>
                <a:cs typeface="Times New Roman" pitchFamily="18" charset="0"/>
              </a:rPr>
              <a:t>:  I would like to thank the Adrian Tinsley Program at Bridgewater State College and my mentor, Dr. Thomas Kling, for the opportunity to do this research project.</a:t>
            </a:r>
            <a:endParaRPr lang="en-US" sz="2800" b="1" dirty="0">
              <a:latin typeface="Times New Roman" pitchFamily="18" charset="0"/>
              <a:cs typeface="Times New Roman" pitchFamily="18" charset="0"/>
            </a:endParaRPr>
          </a:p>
        </p:txBody>
      </p:sp>
      <p:pic>
        <p:nvPicPr>
          <p:cNvPr id="2088" name="Picture 40" descr="J:\Poster\rho1 sigma1.jpg"/>
          <p:cNvPicPr>
            <a:picLocks noChangeAspect="1" noChangeArrowheads="1"/>
          </p:cNvPicPr>
          <p:nvPr/>
        </p:nvPicPr>
        <p:blipFill>
          <a:blip r:embed="rId35" cstate="print"/>
          <a:srcRect/>
          <a:stretch>
            <a:fillRect/>
          </a:stretch>
        </p:blipFill>
        <p:spPr bwMode="auto">
          <a:xfrm>
            <a:off x="30121810" y="21717000"/>
            <a:ext cx="6678808" cy="6858000"/>
          </a:xfrm>
          <a:prstGeom prst="rect">
            <a:avLst/>
          </a:prstGeom>
          <a:noFill/>
        </p:spPr>
      </p:pic>
      <p:graphicFrame>
        <p:nvGraphicFramePr>
          <p:cNvPr id="2089" name="Object 41"/>
          <p:cNvGraphicFramePr>
            <a:graphicFrameLocks noChangeAspect="1"/>
          </p:cNvGraphicFramePr>
          <p:nvPr/>
        </p:nvGraphicFramePr>
        <p:xfrm>
          <a:off x="33936296" y="28727400"/>
          <a:ext cx="1193800" cy="457200"/>
        </p:xfrm>
        <a:graphic>
          <a:graphicData uri="http://schemas.openxmlformats.org/presentationml/2006/ole">
            <p:oleObj spid="_x0000_s2089" name="Equation" r:id="rId36" imgW="596880" imgH="228600" progId="Equation.DSMT4">
              <p:embed/>
            </p:oleObj>
          </a:graphicData>
        </a:graphic>
      </p:graphicFrame>
      <p:sp>
        <p:nvSpPr>
          <p:cNvPr id="92" name="TextBox 91"/>
          <p:cNvSpPr txBox="1"/>
          <p:nvPr/>
        </p:nvSpPr>
        <p:spPr>
          <a:xfrm>
            <a:off x="35737800" y="31394400"/>
            <a:ext cx="2712602" cy="707886"/>
          </a:xfrm>
          <a:prstGeom prst="rect">
            <a:avLst/>
          </a:prstGeom>
          <a:noFill/>
        </p:spPr>
        <p:txBody>
          <a:bodyPr wrap="none" rtlCol="0">
            <a:spAutoFit/>
          </a:bodyPr>
          <a:lstStyle/>
          <a:p>
            <a:r>
              <a:rPr lang="en-US" sz="4000" b="1" dirty="0" smtClean="0"/>
              <a:t>Conclusions</a:t>
            </a:r>
            <a:endParaRPr lang="en-US" sz="4000" b="1" dirty="0"/>
          </a:p>
        </p:txBody>
      </p:sp>
      <p:cxnSp>
        <p:nvCxnSpPr>
          <p:cNvPr id="98" name="Straight Connector 97"/>
          <p:cNvCxnSpPr/>
          <p:nvPr/>
        </p:nvCxnSpPr>
        <p:spPr>
          <a:xfrm>
            <a:off x="30099000" y="32080200"/>
            <a:ext cx="13030200" cy="1588"/>
          </a:xfrm>
          <a:prstGeom prst="line">
            <a:avLst/>
          </a:prstGeom>
        </p:spPr>
        <p:style>
          <a:lnRef idx="2">
            <a:schemeClr val="dk1"/>
          </a:lnRef>
          <a:fillRef idx="0">
            <a:schemeClr val="dk1"/>
          </a:fillRef>
          <a:effectRef idx="1">
            <a:schemeClr val="dk1"/>
          </a:effectRef>
          <a:fontRef idx="minor">
            <a:schemeClr val="tx1"/>
          </a:fontRef>
        </p:style>
      </p:cxnSp>
      <p:sp>
        <p:nvSpPr>
          <p:cNvPr id="101" name="TextBox 100"/>
          <p:cNvSpPr txBox="1"/>
          <p:nvPr/>
        </p:nvSpPr>
        <p:spPr>
          <a:xfrm>
            <a:off x="30099000" y="32308800"/>
            <a:ext cx="13182600"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There is a significant difference of around 13% between our model and the thin-lens approximation, when the source is at a small angle from the lensing galaxy.</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Further, we found that the gravitational potential can simply be summed for multiple galaxies, which allows us to find new expressions for the NP spin coefficients to account for these scenarios where multiple-lenses occur.  For a group of lenses, this is expressed as</a:t>
            </a:r>
            <a:endParaRPr lang="en-US" sz="2800" dirty="0">
              <a:latin typeface="Times New Roman" pitchFamily="18" charset="0"/>
              <a:cs typeface="Times New Roman" pitchFamily="18" charset="0"/>
            </a:endParaRPr>
          </a:p>
        </p:txBody>
      </p:sp>
      <p:graphicFrame>
        <p:nvGraphicFramePr>
          <p:cNvPr id="102" name="Object 101"/>
          <p:cNvGraphicFramePr>
            <a:graphicFrameLocks noChangeAspect="1"/>
          </p:cNvGraphicFramePr>
          <p:nvPr/>
        </p:nvGraphicFramePr>
        <p:xfrm>
          <a:off x="30252988" y="34823400"/>
          <a:ext cx="6856412" cy="914400"/>
        </p:xfrm>
        <a:graphic>
          <a:graphicData uri="http://schemas.openxmlformats.org/presentationml/2006/ole">
            <p:oleObj spid="_x0000_s2090" name="Equation" r:id="rId37" imgW="3238200" imgH="431640" progId="Equation.DSMT4">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TotalTime>
  <Words>1192</Words>
  <Application>Microsoft Office PowerPoint</Application>
  <PresentationFormat>Custom</PresentationFormat>
  <Paragraphs>66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dc:creator>
  <cp:lastModifiedBy>Lou</cp:lastModifiedBy>
  <cp:revision>69</cp:revision>
  <dcterms:created xsi:type="dcterms:W3CDTF">2009-03-11T21:58:11Z</dcterms:created>
  <dcterms:modified xsi:type="dcterms:W3CDTF">2009-04-05T02:54:09Z</dcterms:modified>
</cp:coreProperties>
</file>