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062400" cy="36576000"/>
  <p:notesSz cx="6858000" cy="9144000"/>
  <p:defaultTextStyle>
    <a:defPPr>
      <a:defRPr lang="en-US"/>
    </a:defPPr>
    <a:lvl1pPr marL="0" algn="l" defTabSz="4493311" rtl="0" eaLnBrk="1" latinLnBrk="0" hangingPunct="1">
      <a:defRPr sz="8900" kern="1200">
        <a:solidFill>
          <a:schemeClr val="tx1"/>
        </a:solidFill>
        <a:latin typeface="+mn-lt"/>
        <a:ea typeface="+mn-ea"/>
        <a:cs typeface="+mn-cs"/>
      </a:defRPr>
    </a:lvl1pPr>
    <a:lvl2pPr marL="2246656" algn="l" defTabSz="4493311" rtl="0" eaLnBrk="1" latinLnBrk="0" hangingPunct="1">
      <a:defRPr sz="8900" kern="1200">
        <a:solidFill>
          <a:schemeClr val="tx1"/>
        </a:solidFill>
        <a:latin typeface="+mn-lt"/>
        <a:ea typeface="+mn-ea"/>
        <a:cs typeface="+mn-cs"/>
      </a:defRPr>
    </a:lvl2pPr>
    <a:lvl3pPr marL="4493311" algn="l" defTabSz="4493311" rtl="0" eaLnBrk="1" latinLnBrk="0" hangingPunct="1">
      <a:defRPr sz="8900" kern="1200">
        <a:solidFill>
          <a:schemeClr val="tx1"/>
        </a:solidFill>
        <a:latin typeface="+mn-lt"/>
        <a:ea typeface="+mn-ea"/>
        <a:cs typeface="+mn-cs"/>
      </a:defRPr>
    </a:lvl3pPr>
    <a:lvl4pPr marL="6739967" algn="l" defTabSz="4493311" rtl="0" eaLnBrk="1" latinLnBrk="0" hangingPunct="1">
      <a:defRPr sz="8900" kern="1200">
        <a:solidFill>
          <a:schemeClr val="tx1"/>
        </a:solidFill>
        <a:latin typeface="+mn-lt"/>
        <a:ea typeface="+mn-ea"/>
        <a:cs typeface="+mn-cs"/>
      </a:defRPr>
    </a:lvl4pPr>
    <a:lvl5pPr marL="8986624" algn="l" defTabSz="4493311" rtl="0" eaLnBrk="1" latinLnBrk="0" hangingPunct="1">
      <a:defRPr sz="8900" kern="1200">
        <a:solidFill>
          <a:schemeClr val="tx1"/>
        </a:solidFill>
        <a:latin typeface="+mn-lt"/>
        <a:ea typeface="+mn-ea"/>
        <a:cs typeface="+mn-cs"/>
      </a:defRPr>
    </a:lvl5pPr>
    <a:lvl6pPr marL="11233279" algn="l" defTabSz="4493311" rtl="0" eaLnBrk="1" latinLnBrk="0" hangingPunct="1">
      <a:defRPr sz="8900" kern="1200">
        <a:solidFill>
          <a:schemeClr val="tx1"/>
        </a:solidFill>
        <a:latin typeface="+mn-lt"/>
        <a:ea typeface="+mn-ea"/>
        <a:cs typeface="+mn-cs"/>
      </a:defRPr>
    </a:lvl6pPr>
    <a:lvl7pPr marL="13479935" algn="l" defTabSz="4493311" rtl="0" eaLnBrk="1" latinLnBrk="0" hangingPunct="1">
      <a:defRPr sz="8900" kern="1200">
        <a:solidFill>
          <a:schemeClr val="tx1"/>
        </a:solidFill>
        <a:latin typeface="+mn-lt"/>
        <a:ea typeface="+mn-ea"/>
        <a:cs typeface="+mn-cs"/>
      </a:defRPr>
    </a:lvl7pPr>
    <a:lvl8pPr marL="15726591" algn="l" defTabSz="4493311" rtl="0" eaLnBrk="1" latinLnBrk="0" hangingPunct="1">
      <a:defRPr sz="8900" kern="1200">
        <a:solidFill>
          <a:schemeClr val="tx1"/>
        </a:solidFill>
        <a:latin typeface="+mn-lt"/>
        <a:ea typeface="+mn-ea"/>
        <a:cs typeface="+mn-cs"/>
      </a:defRPr>
    </a:lvl8pPr>
    <a:lvl9pPr marL="17973246" algn="l" defTabSz="4493311" rtl="0" eaLnBrk="1" latinLnBrk="0" hangingPunct="1">
      <a:defRPr sz="8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 d="100"/>
          <a:sy n="20" d="100"/>
        </p:scale>
        <p:origin x="-552" y="276"/>
      </p:cViewPr>
      <p:guideLst>
        <p:guide orient="horz" pos="11520"/>
        <p:guide pos="132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1362270"/>
            <a:ext cx="3575304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9360" y="20726400"/>
            <a:ext cx="29443680" cy="9347200"/>
          </a:xfrm>
        </p:spPr>
        <p:txBody>
          <a:bodyPr/>
          <a:lstStyle>
            <a:lvl1pPr marL="0" indent="0" algn="ctr">
              <a:buNone/>
              <a:defRPr>
                <a:solidFill>
                  <a:schemeClr val="tx1">
                    <a:tint val="75000"/>
                  </a:schemeClr>
                </a:solidFill>
              </a:defRPr>
            </a:lvl1pPr>
            <a:lvl2pPr marL="2246656" indent="0" algn="ctr">
              <a:buNone/>
              <a:defRPr>
                <a:solidFill>
                  <a:schemeClr val="tx1">
                    <a:tint val="75000"/>
                  </a:schemeClr>
                </a:solidFill>
              </a:defRPr>
            </a:lvl2pPr>
            <a:lvl3pPr marL="4493311" indent="0" algn="ctr">
              <a:buNone/>
              <a:defRPr>
                <a:solidFill>
                  <a:schemeClr val="tx1">
                    <a:tint val="75000"/>
                  </a:schemeClr>
                </a:solidFill>
              </a:defRPr>
            </a:lvl3pPr>
            <a:lvl4pPr marL="6739967" indent="0" algn="ctr">
              <a:buNone/>
              <a:defRPr>
                <a:solidFill>
                  <a:schemeClr val="tx1">
                    <a:tint val="75000"/>
                  </a:schemeClr>
                </a:solidFill>
              </a:defRPr>
            </a:lvl4pPr>
            <a:lvl5pPr marL="8986624" indent="0" algn="ctr">
              <a:buNone/>
              <a:defRPr>
                <a:solidFill>
                  <a:schemeClr val="tx1">
                    <a:tint val="75000"/>
                  </a:schemeClr>
                </a:solidFill>
              </a:defRPr>
            </a:lvl5pPr>
            <a:lvl6pPr marL="11233279" indent="0" algn="ctr">
              <a:buNone/>
              <a:defRPr>
                <a:solidFill>
                  <a:schemeClr val="tx1">
                    <a:tint val="75000"/>
                  </a:schemeClr>
                </a:solidFill>
              </a:defRPr>
            </a:lvl6pPr>
            <a:lvl7pPr marL="13479935" indent="0" algn="ctr">
              <a:buNone/>
              <a:defRPr>
                <a:solidFill>
                  <a:schemeClr val="tx1">
                    <a:tint val="75000"/>
                  </a:schemeClr>
                </a:solidFill>
              </a:defRPr>
            </a:lvl7pPr>
            <a:lvl8pPr marL="15726591" indent="0" algn="ctr">
              <a:buNone/>
              <a:defRPr>
                <a:solidFill>
                  <a:schemeClr val="tx1">
                    <a:tint val="75000"/>
                  </a:schemeClr>
                </a:solidFill>
              </a:defRPr>
            </a:lvl8pPr>
            <a:lvl9pPr marL="1797324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378617" y="8204206"/>
            <a:ext cx="45428851" cy="1747604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2058" y="8204206"/>
            <a:ext cx="135585519" cy="1747604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F375E-37B8-48B3-A059-30B29D78813E}" type="datetimeFigureOut">
              <a:rPr lang="en-US" smtClean="0"/>
              <a:pPr/>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9" y="23503470"/>
            <a:ext cx="35753040" cy="7264400"/>
          </a:xfrm>
        </p:spPr>
        <p:txBody>
          <a:bodyPr anchor="t"/>
          <a:lstStyle>
            <a:lvl1pPr algn="l">
              <a:defRPr sz="19700" b="1" cap="all"/>
            </a:lvl1pPr>
          </a:lstStyle>
          <a:p>
            <a:r>
              <a:rPr lang="en-US" smtClean="0"/>
              <a:t>Click to edit Master title style</a:t>
            </a:r>
            <a:endParaRPr lang="en-US"/>
          </a:p>
        </p:txBody>
      </p:sp>
      <p:sp>
        <p:nvSpPr>
          <p:cNvPr id="3" name="Text Placeholder 2"/>
          <p:cNvSpPr>
            <a:spLocks noGrp="1"/>
          </p:cNvSpPr>
          <p:nvPr>
            <p:ph type="body" idx="1"/>
          </p:nvPr>
        </p:nvSpPr>
        <p:spPr>
          <a:xfrm>
            <a:off x="3322639" y="15502473"/>
            <a:ext cx="35753040" cy="8000997"/>
          </a:xfrm>
        </p:spPr>
        <p:txBody>
          <a:bodyPr anchor="b"/>
          <a:lstStyle>
            <a:lvl1pPr marL="0" indent="0">
              <a:buNone/>
              <a:defRPr sz="9800">
                <a:solidFill>
                  <a:schemeClr val="tx1">
                    <a:tint val="75000"/>
                  </a:schemeClr>
                </a:solidFill>
              </a:defRPr>
            </a:lvl1pPr>
            <a:lvl2pPr marL="2246656" indent="0">
              <a:buNone/>
              <a:defRPr sz="8900">
                <a:solidFill>
                  <a:schemeClr val="tx1">
                    <a:tint val="75000"/>
                  </a:schemeClr>
                </a:solidFill>
              </a:defRPr>
            </a:lvl2pPr>
            <a:lvl3pPr marL="4493311" indent="0">
              <a:buNone/>
              <a:defRPr sz="7800">
                <a:solidFill>
                  <a:schemeClr val="tx1">
                    <a:tint val="75000"/>
                  </a:schemeClr>
                </a:solidFill>
              </a:defRPr>
            </a:lvl3pPr>
            <a:lvl4pPr marL="6739967" indent="0">
              <a:buNone/>
              <a:defRPr sz="6900">
                <a:solidFill>
                  <a:schemeClr val="tx1">
                    <a:tint val="75000"/>
                  </a:schemeClr>
                </a:solidFill>
              </a:defRPr>
            </a:lvl4pPr>
            <a:lvl5pPr marL="8986624" indent="0">
              <a:buNone/>
              <a:defRPr sz="6900">
                <a:solidFill>
                  <a:schemeClr val="tx1">
                    <a:tint val="75000"/>
                  </a:schemeClr>
                </a:solidFill>
              </a:defRPr>
            </a:lvl5pPr>
            <a:lvl6pPr marL="11233279" indent="0">
              <a:buNone/>
              <a:defRPr sz="6900">
                <a:solidFill>
                  <a:schemeClr val="tx1">
                    <a:tint val="75000"/>
                  </a:schemeClr>
                </a:solidFill>
              </a:defRPr>
            </a:lvl6pPr>
            <a:lvl7pPr marL="13479935" indent="0">
              <a:buNone/>
              <a:defRPr sz="6900">
                <a:solidFill>
                  <a:schemeClr val="tx1">
                    <a:tint val="75000"/>
                  </a:schemeClr>
                </a:solidFill>
              </a:defRPr>
            </a:lvl7pPr>
            <a:lvl8pPr marL="15726591" indent="0">
              <a:buNone/>
              <a:defRPr sz="6900">
                <a:solidFill>
                  <a:schemeClr val="tx1">
                    <a:tint val="75000"/>
                  </a:schemeClr>
                </a:solidFill>
              </a:defRPr>
            </a:lvl8pPr>
            <a:lvl9pPr marL="17973246"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F375E-37B8-48B3-A059-30B29D78813E}" type="datetimeFigureOut">
              <a:rPr lang="en-US" smtClean="0"/>
              <a:pPr/>
              <a:t>4/7/2009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2057" y="47794340"/>
            <a:ext cx="90507185" cy="135170330"/>
          </a:xfrm>
        </p:spPr>
        <p:txBody>
          <a:bodyPr/>
          <a:lstStyle>
            <a:lvl1pPr>
              <a:defRPr sz="13800"/>
            </a:lvl1pPr>
            <a:lvl2pPr>
              <a:defRPr sz="11800"/>
            </a:lvl2pPr>
            <a:lvl3pPr>
              <a:defRPr sz="98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1300282" y="47794340"/>
            <a:ext cx="90507185" cy="135170330"/>
          </a:xfrm>
        </p:spPr>
        <p:txBody>
          <a:bodyPr/>
          <a:lstStyle>
            <a:lvl1pPr>
              <a:defRPr sz="13800"/>
            </a:lvl1pPr>
            <a:lvl2pPr>
              <a:defRPr sz="11800"/>
            </a:lvl2pPr>
            <a:lvl3pPr>
              <a:defRPr sz="98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F375E-37B8-48B3-A059-30B29D78813E}" type="datetimeFigureOut">
              <a:rPr lang="en-US" smtClean="0"/>
              <a:pPr/>
              <a:t>4/7/2009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0" y="1464736"/>
            <a:ext cx="3785616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120" y="8187270"/>
            <a:ext cx="18584864" cy="3412064"/>
          </a:xfrm>
        </p:spPr>
        <p:txBody>
          <a:bodyPr anchor="b"/>
          <a:lstStyle>
            <a:lvl1pPr marL="0" indent="0">
              <a:buNone/>
              <a:defRPr sz="11800" b="1"/>
            </a:lvl1pPr>
            <a:lvl2pPr marL="2246656" indent="0">
              <a:buNone/>
              <a:defRPr sz="9800" b="1"/>
            </a:lvl2pPr>
            <a:lvl3pPr marL="4493311" indent="0">
              <a:buNone/>
              <a:defRPr sz="8900" b="1"/>
            </a:lvl3pPr>
            <a:lvl4pPr marL="6739967" indent="0">
              <a:buNone/>
              <a:defRPr sz="7800" b="1"/>
            </a:lvl4pPr>
            <a:lvl5pPr marL="8986624" indent="0">
              <a:buNone/>
              <a:defRPr sz="7800" b="1"/>
            </a:lvl5pPr>
            <a:lvl6pPr marL="11233279" indent="0">
              <a:buNone/>
              <a:defRPr sz="7800" b="1"/>
            </a:lvl6pPr>
            <a:lvl7pPr marL="13479935" indent="0">
              <a:buNone/>
              <a:defRPr sz="7800" b="1"/>
            </a:lvl7pPr>
            <a:lvl8pPr marL="15726591" indent="0">
              <a:buNone/>
              <a:defRPr sz="7800" b="1"/>
            </a:lvl8pPr>
            <a:lvl9pPr marL="17973246" indent="0">
              <a:buNone/>
              <a:defRPr sz="7800" b="1"/>
            </a:lvl9pPr>
          </a:lstStyle>
          <a:p>
            <a:pPr lvl="0"/>
            <a:r>
              <a:rPr lang="en-US" smtClean="0"/>
              <a:t>Click to edit Master text styles</a:t>
            </a:r>
          </a:p>
        </p:txBody>
      </p:sp>
      <p:sp>
        <p:nvSpPr>
          <p:cNvPr id="4" name="Content Placeholder 3"/>
          <p:cNvSpPr>
            <a:spLocks noGrp="1"/>
          </p:cNvSpPr>
          <p:nvPr>
            <p:ph sz="half" idx="2"/>
          </p:nvPr>
        </p:nvSpPr>
        <p:spPr>
          <a:xfrm>
            <a:off x="2103120" y="11599334"/>
            <a:ext cx="18584864" cy="21073536"/>
          </a:xfrm>
        </p:spPr>
        <p:txBody>
          <a:bodyPr/>
          <a:lstStyle>
            <a:lvl1pPr>
              <a:defRPr sz="11800"/>
            </a:lvl1pPr>
            <a:lvl2pPr>
              <a:defRPr sz="9800"/>
            </a:lvl2pPr>
            <a:lvl3pPr>
              <a:defRPr sz="89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117" y="8187270"/>
            <a:ext cx="18592165" cy="3412064"/>
          </a:xfrm>
        </p:spPr>
        <p:txBody>
          <a:bodyPr anchor="b"/>
          <a:lstStyle>
            <a:lvl1pPr marL="0" indent="0">
              <a:buNone/>
              <a:defRPr sz="11800" b="1"/>
            </a:lvl1pPr>
            <a:lvl2pPr marL="2246656" indent="0">
              <a:buNone/>
              <a:defRPr sz="9800" b="1"/>
            </a:lvl2pPr>
            <a:lvl3pPr marL="4493311" indent="0">
              <a:buNone/>
              <a:defRPr sz="8900" b="1"/>
            </a:lvl3pPr>
            <a:lvl4pPr marL="6739967" indent="0">
              <a:buNone/>
              <a:defRPr sz="7800" b="1"/>
            </a:lvl4pPr>
            <a:lvl5pPr marL="8986624" indent="0">
              <a:buNone/>
              <a:defRPr sz="7800" b="1"/>
            </a:lvl5pPr>
            <a:lvl6pPr marL="11233279" indent="0">
              <a:buNone/>
              <a:defRPr sz="7800" b="1"/>
            </a:lvl6pPr>
            <a:lvl7pPr marL="13479935" indent="0">
              <a:buNone/>
              <a:defRPr sz="7800" b="1"/>
            </a:lvl7pPr>
            <a:lvl8pPr marL="15726591" indent="0">
              <a:buNone/>
              <a:defRPr sz="7800" b="1"/>
            </a:lvl8pPr>
            <a:lvl9pPr marL="17973246" indent="0">
              <a:buNone/>
              <a:defRPr sz="7800" b="1"/>
            </a:lvl9pPr>
          </a:lstStyle>
          <a:p>
            <a:pPr lvl="0"/>
            <a:r>
              <a:rPr lang="en-US" smtClean="0"/>
              <a:t>Click to edit Master text styles</a:t>
            </a:r>
          </a:p>
        </p:txBody>
      </p:sp>
      <p:sp>
        <p:nvSpPr>
          <p:cNvPr id="6" name="Content Placeholder 5"/>
          <p:cNvSpPr>
            <a:spLocks noGrp="1"/>
          </p:cNvSpPr>
          <p:nvPr>
            <p:ph sz="quarter" idx="4"/>
          </p:nvPr>
        </p:nvSpPr>
        <p:spPr>
          <a:xfrm>
            <a:off x="21367117" y="11599334"/>
            <a:ext cx="18592165" cy="21073536"/>
          </a:xfrm>
        </p:spPr>
        <p:txBody>
          <a:bodyPr/>
          <a:lstStyle>
            <a:lvl1pPr>
              <a:defRPr sz="11800"/>
            </a:lvl1pPr>
            <a:lvl2pPr>
              <a:defRPr sz="9800"/>
            </a:lvl2pPr>
            <a:lvl3pPr>
              <a:defRPr sz="89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F375E-37B8-48B3-A059-30B29D78813E}" type="datetimeFigureOut">
              <a:rPr lang="en-US" smtClean="0"/>
              <a:pPr/>
              <a:t>4/7/2009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F375E-37B8-48B3-A059-30B29D78813E}" type="datetimeFigureOut">
              <a:rPr lang="en-US" smtClean="0"/>
              <a:pPr/>
              <a:t>4/7/2009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F375E-37B8-48B3-A059-30B29D78813E}" type="datetimeFigureOut">
              <a:rPr lang="en-US" smtClean="0"/>
              <a:pPr/>
              <a:t>4/7/2009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3" y="1456267"/>
            <a:ext cx="13838239" cy="6197600"/>
          </a:xfrm>
        </p:spPr>
        <p:txBody>
          <a:bodyPr anchor="b"/>
          <a:lstStyle>
            <a:lvl1pPr algn="l">
              <a:defRPr sz="9800" b="1"/>
            </a:lvl1pPr>
          </a:lstStyle>
          <a:p>
            <a:r>
              <a:rPr lang="en-US" smtClean="0"/>
              <a:t>Click to edit Master title style</a:t>
            </a:r>
            <a:endParaRPr lang="en-US"/>
          </a:p>
        </p:txBody>
      </p:sp>
      <p:sp>
        <p:nvSpPr>
          <p:cNvPr id="3" name="Content Placeholder 2"/>
          <p:cNvSpPr>
            <a:spLocks noGrp="1"/>
          </p:cNvSpPr>
          <p:nvPr>
            <p:ph idx="1"/>
          </p:nvPr>
        </p:nvSpPr>
        <p:spPr>
          <a:xfrm>
            <a:off x="16445230" y="1456270"/>
            <a:ext cx="23514050" cy="31216603"/>
          </a:xfrm>
        </p:spPr>
        <p:txBody>
          <a:bodyPr/>
          <a:lstStyle>
            <a:lvl1pPr>
              <a:defRPr sz="15800"/>
            </a:lvl1pPr>
            <a:lvl2pPr>
              <a:defRPr sz="138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123" y="7653870"/>
            <a:ext cx="13838239" cy="25019003"/>
          </a:xfrm>
        </p:spPr>
        <p:txBody>
          <a:bodyPr/>
          <a:lstStyle>
            <a:lvl1pPr marL="0" indent="0">
              <a:buNone/>
              <a:defRPr sz="6900"/>
            </a:lvl1pPr>
            <a:lvl2pPr marL="2246656" indent="0">
              <a:buNone/>
              <a:defRPr sz="5900"/>
            </a:lvl2pPr>
            <a:lvl3pPr marL="4493311" indent="0">
              <a:buNone/>
              <a:defRPr sz="4900"/>
            </a:lvl3pPr>
            <a:lvl4pPr marL="6739967" indent="0">
              <a:buNone/>
              <a:defRPr sz="4400"/>
            </a:lvl4pPr>
            <a:lvl5pPr marL="8986624" indent="0">
              <a:buNone/>
              <a:defRPr sz="4400"/>
            </a:lvl5pPr>
            <a:lvl6pPr marL="11233279" indent="0">
              <a:buNone/>
              <a:defRPr sz="4400"/>
            </a:lvl6pPr>
            <a:lvl7pPr marL="13479935" indent="0">
              <a:buNone/>
              <a:defRPr sz="4400"/>
            </a:lvl7pPr>
            <a:lvl8pPr marL="15726591" indent="0">
              <a:buNone/>
              <a:defRPr sz="4400"/>
            </a:lvl8pPr>
            <a:lvl9pPr marL="17973246"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375E-37B8-48B3-A059-30B29D78813E}" type="datetimeFigureOut">
              <a:rPr lang="en-US" smtClean="0"/>
              <a:pPr/>
              <a:t>4/7/2009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4" y="25603200"/>
            <a:ext cx="25237440" cy="3022603"/>
          </a:xfrm>
        </p:spPr>
        <p:txBody>
          <a:bodyPr anchor="b"/>
          <a:lstStyle>
            <a:lvl1pPr algn="l">
              <a:defRPr sz="9800" b="1"/>
            </a:lvl1pPr>
          </a:lstStyle>
          <a:p>
            <a:r>
              <a:rPr lang="en-US" smtClean="0"/>
              <a:t>Click to edit Master title style</a:t>
            </a:r>
            <a:endParaRPr lang="en-US"/>
          </a:p>
        </p:txBody>
      </p:sp>
      <p:sp>
        <p:nvSpPr>
          <p:cNvPr id="3" name="Picture Placeholder 2"/>
          <p:cNvSpPr>
            <a:spLocks noGrp="1"/>
          </p:cNvSpPr>
          <p:nvPr>
            <p:ph type="pic" idx="1"/>
          </p:nvPr>
        </p:nvSpPr>
        <p:spPr>
          <a:xfrm>
            <a:off x="8244524" y="3268133"/>
            <a:ext cx="25237440" cy="21945600"/>
          </a:xfrm>
        </p:spPr>
        <p:txBody>
          <a:bodyPr/>
          <a:lstStyle>
            <a:lvl1pPr marL="0" indent="0">
              <a:buNone/>
              <a:defRPr sz="15800"/>
            </a:lvl1pPr>
            <a:lvl2pPr marL="2246656" indent="0">
              <a:buNone/>
              <a:defRPr sz="13800"/>
            </a:lvl2pPr>
            <a:lvl3pPr marL="4493311" indent="0">
              <a:buNone/>
              <a:defRPr sz="11800"/>
            </a:lvl3pPr>
            <a:lvl4pPr marL="6739967" indent="0">
              <a:buNone/>
              <a:defRPr sz="9800"/>
            </a:lvl4pPr>
            <a:lvl5pPr marL="8986624" indent="0">
              <a:buNone/>
              <a:defRPr sz="9800"/>
            </a:lvl5pPr>
            <a:lvl6pPr marL="11233279" indent="0">
              <a:buNone/>
              <a:defRPr sz="9800"/>
            </a:lvl6pPr>
            <a:lvl7pPr marL="13479935" indent="0">
              <a:buNone/>
              <a:defRPr sz="9800"/>
            </a:lvl7pPr>
            <a:lvl8pPr marL="15726591" indent="0">
              <a:buNone/>
              <a:defRPr sz="9800"/>
            </a:lvl8pPr>
            <a:lvl9pPr marL="17973246" indent="0">
              <a:buNone/>
              <a:defRPr sz="9800"/>
            </a:lvl9pPr>
          </a:lstStyle>
          <a:p>
            <a:endParaRPr lang="en-US"/>
          </a:p>
        </p:txBody>
      </p:sp>
      <p:sp>
        <p:nvSpPr>
          <p:cNvPr id="4" name="Text Placeholder 3"/>
          <p:cNvSpPr>
            <a:spLocks noGrp="1"/>
          </p:cNvSpPr>
          <p:nvPr>
            <p:ph type="body" sz="half" idx="2"/>
          </p:nvPr>
        </p:nvSpPr>
        <p:spPr>
          <a:xfrm>
            <a:off x="8244524" y="28625803"/>
            <a:ext cx="25237440" cy="4292597"/>
          </a:xfrm>
        </p:spPr>
        <p:txBody>
          <a:bodyPr/>
          <a:lstStyle>
            <a:lvl1pPr marL="0" indent="0">
              <a:buNone/>
              <a:defRPr sz="6900"/>
            </a:lvl1pPr>
            <a:lvl2pPr marL="2246656" indent="0">
              <a:buNone/>
              <a:defRPr sz="5900"/>
            </a:lvl2pPr>
            <a:lvl3pPr marL="4493311" indent="0">
              <a:buNone/>
              <a:defRPr sz="4900"/>
            </a:lvl3pPr>
            <a:lvl4pPr marL="6739967" indent="0">
              <a:buNone/>
              <a:defRPr sz="4400"/>
            </a:lvl4pPr>
            <a:lvl5pPr marL="8986624" indent="0">
              <a:buNone/>
              <a:defRPr sz="4400"/>
            </a:lvl5pPr>
            <a:lvl6pPr marL="11233279" indent="0">
              <a:buNone/>
              <a:defRPr sz="4400"/>
            </a:lvl6pPr>
            <a:lvl7pPr marL="13479935" indent="0">
              <a:buNone/>
              <a:defRPr sz="4400"/>
            </a:lvl7pPr>
            <a:lvl8pPr marL="15726591" indent="0">
              <a:buNone/>
              <a:defRPr sz="4400"/>
            </a:lvl8pPr>
            <a:lvl9pPr marL="17973246"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F375E-37B8-48B3-A059-30B29D78813E}" type="datetimeFigureOut">
              <a:rPr lang="en-US" smtClean="0"/>
              <a:pPr/>
              <a:t>4/7/2009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631B4-C63C-49F6-B7D7-9CA9646567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464736"/>
            <a:ext cx="37856160" cy="6096000"/>
          </a:xfrm>
          <a:prstGeom prst="rect">
            <a:avLst/>
          </a:prstGeom>
        </p:spPr>
        <p:txBody>
          <a:bodyPr vert="horz" lIns="449332" tIns="224666" rIns="449332" bIns="22466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03120" y="8534403"/>
            <a:ext cx="37856160" cy="24138470"/>
          </a:xfrm>
          <a:prstGeom prst="rect">
            <a:avLst/>
          </a:prstGeom>
        </p:spPr>
        <p:txBody>
          <a:bodyPr vert="horz" lIns="449332" tIns="224666" rIns="449332" bIns="224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03120" y="33900536"/>
            <a:ext cx="9814560" cy="1947333"/>
          </a:xfrm>
          <a:prstGeom prst="rect">
            <a:avLst/>
          </a:prstGeom>
        </p:spPr>
        <p:txBody>
          <a:bodyPr vert="horz" lIns="449332" tIns="224666" rIns="449332" bIns="224666" rtlCol="0" anchor="ctr"/>
          <a:lstStyle>
            <a:lvl1pPr algn="l">
              <a:defRPr sz="5900">
                <a:solidFill>
                  <a:schemeClr val="tx1">
                    <a:tint val="75000"/>
                  </a:schemeClr>
                </a:solidFill>
              </a:defRPr>
            </a:lvl1pPr>
          </a:lstStyle>
          <a:p>
            <a:fld id="{834F375E-37B8-48B3-A059-30B29D78813E}" type="datetimeFigureOut">
              <a:rPr lang="en-US" smtClean="0"/>
              <a:pPr/>
              <a:t>4/7/2009</a:t>
            </a:fld>
            <a:endParaRPr lang="en-US"/>
          </a:p>
        </p:txBody>
      </p:sp>
      <p:sp>
        <p:nvSpPr>
          <p:cNvPr id="5" name="Footer Placeholder 4"/>
          <p:cNvSpPr>
            <a:spLocks noGrp="1"/>
          </p:cNvSpPr>
          <p:nvPr>
            <p:ph type="ftr" sz="quarter" idx="3"/>
          </p:nvPr>
        </p:nvSpPr>
        <p:spPr>
          <a:xfrm>
            <a:off x="14371320" y="33900536"/>
            <a:ext cx="13319760" cy="1947333"/>
          </a:xfrm>
          <a:prstGeom prst="rect">
            <a:avLst/>
          </a:prstGeom>
        </p:spPr>
        <p:txBody>
          <a:bodyPr vert="horz" lIns="449332" tIns="224666" rIns="449332" bIns="224666"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3900536"/>
            <a:ext cx="9814560" cy="1947333"/>
          </a:xfrm>
          <a:prstGeom prst="rect">
            <a:avLst/>
          </a:prstGeom>
        </p:spPr>
        <p:txBody>
          <a:bodyPr vert="horz" lIns="449332" tIns="224666" rIns="449332" bIns="224666" rtlCol="0" anchor="ctr"/>
          <a:lstStyle>
            <a:lvl1pPr algn="r">
              <a:defRPr sz="5900">
                <a:solidFill>
                  <a:schemeClr val="tx1">
                    <a:tint val="75000"/>
                  </a:schemeClr>
                </a:solidFill>
              </a:defRPr>
            </a:lvl1pPr>
          </a:lstStyle>
          <a:p>
            <a:fld id="{667631B4-C63C-49F6-B7D7-9CA9646567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3311" rtl="0" eaLnBrk="1" latinLnBrk="0" hangingPunct="1">
        <a:spcBef>
          <a:spcPct val="0"/>
        </a:spcBef>
        <a:buNone/>
        <a:defRPr sz="21600" kern="1200">
          <a:solidFill>
            <a:schemeClr val="tx1"/>
          </a:solidFill>
          <a:latin typeface="+mj-lt"/>
          <a:ea typeface="+mj-ea"/>
          <a:cs typeface="+mj-cs"/>
        </a:defRPr>
      </a:lvl1pPr>
    </p:titleStyle>
    <p:bodyStyle>
      <a:lvl1pPr marL="1684992" indent="-1684992" algn="l" defTabSz="4493311"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50815" indent="-1404160" algn="l" defTabSz="4493311" rtl="0" eaLnBrk="1" latinLnBrk="0" hangingPunct="1">
        <a:spcBef>
          <a:spcPct val="20000"/>
        </a:spcBef>
        <a:buFont typeface="Arial" pitchFamily="34" charset="0"/>
        <a:buChar char="–"/>
        <a:defRPr sz="13800" kern="1200">
          <a:solidFill>
            <a:schemeClr val="tx1"/>
          </a:solidFill>
          <a:latin typeface="+mn-lt"/>
          <a:ea typeface="+mn-ea"/>
          <a:cs typeface="+mn-cs"/>
        </a:defRPr>
      </a:lvl2pPr>
      <a:lvl3pPr marL="5616639" indent="-1123328" algn="l" defTabSz="4493311" rtl="0" eaLnBrk="1" latinLnBrk="0" hangingPunct="1">
        <a:spcBef>
          <a:spcPct val="20000"/>
        </a:spcBef>
        <a:buFont typeface="Arial" pitchFamily="34" charset="0"/>
        <a:buChar char="•"/>
        <a:defRPr sz="11800" kern="1200">
          <a:solidFill>
            <a:schemeClr val="tx1"/>
          </a:solidFill>
          <a:latin typeface="+mn-lt"/>
          <a:ea typeface="+mn-ea"/>
          <a:cs typeface="+mn-cs"/>
        </a:defRPr>
      </a:lvl3pPr>
      <a:lvl4pPr marL="7863296"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4pPr>
      <a:lvl5pPr marL="10109952"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5pPr>
      <a:lvl6pPr marL="12356607"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6pPr>
      <a:lvl7pPr marL="14603263"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7pPr>
      <a:lvl8pPr marL="16849919"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8pPr>
      <a:lvl9pPr marL="19096574" indent="-1123328" algn="l" defTabSz="4493311" rtl="0" eaLnBrk="1" latinLnBrk="0" hangingPunct="1">
        <a:spcBef>
          <a:spcPct val="20000"/>
        </a:spcBef>
        <a:buFont typeface="Arial" pitchFamily="34" charset="0"/>
        <a:buChar char="•"/>
        <a:defRPr sz="9800" kern="1200">
          <a:solidFill>
            <a:schemeClr val="tx1"/>
          </a:solidFill>
          <a:latin typeface="+mn-lt"/>
          <a:ea typeface="+mn-ea"/>
          <a:cs typeface="+mn-cs"/>
        </a:defRPr>
      </a:lvl9pPr>
    </p:bodyStyle>
    <p:otherStyle>
      <a:defPPr>
        <a:defRPr lang="en-US"/>
      </a:defPPr>
      <a:lvl1pPr marL="0" algn="l" defTabSz="4493311" rtl="0" eaLnBrk="1" latinLnBrk="0" hangingPunct="1">
        <a:defRPr sz="8900" kern="1200">
          <a:solidFill>
            <a:schemeClr val="tx1"/>
          </a:solidFill>
          <a:latin typeface="+mn-lt"/>
          <a:ea typeface="+mn-ea"/>
          <a:cs typeface="+mn-cs"/>
        </a:defRPr>
      </a:lvl1pPr>
      <a:lvl2pPr marL="2246656" algn="l" defTabSz="4493311" rtl="0" eaLnBrk="1" latinLnBrk="0" hangingPunct="1">
        <a:defRPr sz="8900" kern="1200">
          <a:solidFill>
            <a:schemeClr val="tx1"/>
          </a:solidFill>
          <a:latin typeface="+mn-lt"/>
          <a:ea typeface="+mn-ea"/>
          <a:cs typeface="+mn-cs"/>
        </a:defRPr>
      </a:lvl2pPr>
      <a:lvl3pPr marL="4493311" algn="l" defTabSz="4493311" rtl="0" eaLnBrk="1" latinLnBrk="0" hangingPunct="1">
        <a:defRPr sz="8900" kern="1200">
          <a:solidFill>
            <a:schemeClr val="tx1"/>
          </a:solidFill>
          <a:latin typeface="+mn-lt"/>
          <a:ea typeface="+mn-ea"/>
          <a:cs typeface="+mn-cs"/>
        </a:defRPr>
      </a:lvl3pPr>
      <a:lvl4pPr marL="6739967" algn="l" defTabSz="4493311" rtl="0" eaLnBrk="1" latinLnBrk="0" hangingPunct="1">
        <a:defRPr sz="8900" kern="1200">
          <a:solidFill>
            <a:schemeClr val="tx1"/>
          </a:solidFill>
          <a:latin typeface="+mn-lt"/>
          <a:ea typeface="+mn-ea"/>
          <a:cs typeface="+mn-cs"/>
        </a:defRPr>
      </a:lvl4pPr>
      <a:lvl5pPr marL="8986624" algn="l" defTabSz="4493311" rtl="0" eaLnBrk="1" latinLnBrk="0" hangingPunct="1">
        <a:defRPr sz="8900" kern="1200">
          <a:solidFill>
            <a:schemeClr val="tx1"/>
          </a:solidFill>
          <a:latin typeface="+mn-lt"/>
          <a:ea typeface="+mn-ea"/>
          <a:cs typeface="+mn-cs"/>
        </a:defRPr>
      </a:lvl5pPr>
      <a:lvl6pPr marL="11233279" algn="l" defTabSz="4493311" rtl="0" eaLnBrk="1" latinLnBrk="0" hangingPunct="1">
        <a:defRPr sz="8900" kern="1200">
          <a:solidFill>
            <a:schemeClr val="tx1"/>
          </a:solidFill>
          <a:latin typeface="+mn-lt"/>
          <a:ea typeface="+mn-ea"/>
          <a:cs typeface="+mn-cs"/>
        </a:defRPr>
      </a:lvl6pPr>
      <a:lvl7pPr marL="13479935" algn="l" defTabSz="4493311" rtl="0" eaLnBrk="1" latinLnBrk="0" hangingPunct="1">
        <a:defRPr sz="8900" kern="1200">
          <a:solidFill>
            <a:schemeClr val="tx1"/>
          </a:solidFill>
          <a:latin typeface="+mn-lt"/>
          <a:ea typeface="+mn-ea"/>
          <a:cs typeface="+mn-cs"/>
        </a:defRPr>
      </a:lvl7pPr>
      <a:lvl8pPr marL="15726591" algn="l" defTabSz="4493311" rtl="0" eaLnBrk="1" latinLnBrk="0" hangingPunct="1">
        <a:defRPr sz="8900" kern="1200">
          <a:solidFill>
            <a:schemeClr val="tx1"/>
          </a:solidFill>
          <a:latin typeface="+mn-lt"/>
          <a:ea typeface="+mn-ea"/>
          <a:cs typeface="+mn-cs"/>
        </a:defRPr>
      </a:lvl8pPr>
      <a:lvl9pPr marL="17973246" algn="l" defTabSz="4493311"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5.png"/><Relationship Id="rId7"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jpeg"/><Relationship Id="rId11" Type="http://schemas.openxmlformats.org/officeDocument/2006/relationships/oleObject" Target="../embeddings/oleObject4.bin"/><Relationship Id="rId5" Type="http://schemas.openxmlformats.org/officeDocument/2006/relationships/image" Target="../media/image7.jpeg"/><Relationship Id="rId10" Type="http://schemas.openxmlformats.org/officeDocument/2006/relationships/oleObject" Target="../embeddings/oleObject3.bin"/><Relationship Id="rId4" Type="http://schemas.openxmlformats.org/officeDocument/2006/relationships/image" Target="../media/image6.jpeg"/><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038725" y="943429"/>
            <a:ext cx="32350075" cy="3063110"/>
          </a:xfrm>
          <a:prstGeom prst="rect">
            <a:avLst/>
          </a:prstGeom>
          <a:noFill/>
        </p:spPr>
        <p:txBody>
          <a:bodyPr wrap="square" lIns="87371" tIns="43685" rIns="87371" bIns="43685" rtlCol="0" anchor="ctr">
            <a:spAutoFit/>
          </a:bodyPr>
          <a:lstStyle/>
          <a:p>
            <a:pPr algn="ctr"/>
            <a:r>
              <a:rPr lang="en-US" sz="10500" dirty="0">
                <a:solidFill>
                  <a:prstClr val="black"/>
                </a:solidFill>
              </a:rPr>
              <a:t>Examining the Accuracy in Weak Gravitational Lensing</a:t>
            </a:r>
            <a:endParaRPr lang="en-US" sz="10500" dirty="0" smtClean="0"/>
          </a:p>
          <a:p>
            <a:endParaRPr lang="en-US" dirty="0"/>
          </a:p>
        </p:txBody>
      </p:sp>
      <p:sp>
        <p:nvSpPr>
          <p:cNvPr id="69" name="TextBox 68"/>
          <p:cNvSpPr txBox="1"/>
          <p:nvPr/>
        </p:nvSpPr>
        <p:spPr>
          <a:xfrm>
            <a:off x="11430000" y="5225143"/>
            <a:ext cx="19126200" cy="3212155"/>
          </a:xfrm>
          <a:prstGeom prst="rect">
            <a:avLst/>
          </a:prstGeom>
          <a:noFill/>
        </p:spPr>
        <p:txBody>
          <a:bodyPr wrap="square" lIns="87371" tIns="43685" rIns="87371" bIns="43685" rtlCol="0">
            <a:spAutoFit/>
          </a:bodyPr>
          <a:lstStyle/>
          <a:p>
            <a:pPr algn="ctr" defTabSz="873291">
              <a:spcBef>
                <a:spcPct val="20000"/>
              </a:spcBef>
            </a:pPr>
            <a:r>
              <a:rPr lang="en-US" sz="5700" dirty="0" smtClean="0"/>
              <a:t>Department of Physics, Bridgewater State College: Bridgewater MA, 02325</a:t>
            </a:r>
          </a:p>
          <a:p>
            <a:endParaRPr lang="en-US" dirty="0"/>
          </a:p>
        </p:txBody>
      </p:sp>
      <p:sp>
        <p:nvSpPr>
          <p:cNvPr id="70" name="TextBox 69"/>
          <p:cNvSpPr txBox="1"/>
          <p:nvPr/>
        </p:nvSpPr>
        <p:spPr>
          <a:xfrm>
            <a:off x="13947775" y="2685143"/>
            <a:ext cx="13728700" cy="3796931"/>
          </a:xfrm>
          <a:prstGeom prst="rect">
            <a:avLst/>
          </a:prstGeom>
          <a:noFill/>
        </p:spPr>
        <p:txBody>
          <a:bodyPr wrap="square" lIns="87371" tIns="43685" rIns="87371" bIns="43685" rtlCol="0">
            <a:spAutoFit/>
          </a:bodyPr>
          <a:lstStyle/>
          <a:p>
            <a:pPr algn="ctr" defTabSz="873291">
              <a:spcBef>
                <a:spcPct val="20000"/>
              </a:spcBef>
            </a:pPr>
            <a:r>
              <a:rPr lang="en-US" sz="7600" dirty="0" smtClean="0"/>
              <a:t>Christopher </a:t>
            </a:r>
            <a:r>
              <a:rPr lang="en-US" sz="7600" dirty="0" err="1" smtClean="0"/>
              <a:t>Cepero</a:t>
            </a:r>
            <a:endParaRPr lang="en-US" sz="7600" dirty="0" smtClean="0"/>
          </a:p>
          <a:p>
            <a:pPr algn="ctr" defTabSz="873291">
              <a:spcBef>
                <a:spcPct val="20000"/>
              </a:spcBef>
            </a:pPr>
            <a:r>
              <a:rPr lang="en-US" sz="5700" dirty="0" smtClean="0"/>
              <a:t>Mentor: Dr. Thomas Kling</a:t>
            </a:r>
          </a:p>
          <a:p>
            <a:endParaRPr lang="en-US" dirty="0"/>
          </a:p>
        </p:txBody>
      </p:sp>
      <p:pic>
        <p:nvPicPr>
          <p:cNvPr id="76" name="Picture 5" descr="bsclogo"/>
          <p:cNvPicPr>
            <a:picLocks noChangeAspect="1" noChangeArrowheads="1"/>
          </p:cNvPicPr>
          <p:nvPr/>
        </p:nvPicPr>
        <p:blipFill>
          <a:blip r:embed="rId3"/>
          <a:srcRect/>
          <a:stretch>
            <a:fillRect/>
          </a:stretch>
        </p:blipFill>
        <p:spPr bwMode="auto">
          <a:xfrm>
            <a:off x="34823400" y="3124200"/>
            <a:ext cx="3680629" cy="4114800"/>
          </a:xfrm>
          <a:prstGeom prst="rect">
            <a:avLst/>
          </a:prstGeom>
          <a:noFill/>
          <a:ln w="9525">
            <a:noFill/>
            <a:miter lim="800000"/>
            <a:headEnd/>
            <a:tailEnd/>
          </a:ln>
        </p:spPr>
      </p:pic>
      <p:pic>
        <p:nvPicPr>
          <p:cNvPr id="77" name="Picture 76" descr="logo.jpg"/>
          <p:cNvPicPr>
            <a:picLocks noChangeAspect="1"/>
          </p:cNvPicPr>
          <p:nvPr/>
        </p:nvPicPr>
        <p:blipFill>
          <a:blip r:embed="rId4"/>
          <a:stretch>
            <a:fillRect/>
          </a:stretch>
        </p:blipFill>
        <p:spPr>
          <a:xfrm>
            <a:off x="4038600" y="2971800"/>
            <a:ext cx="3539009" cy="4114800"/>
          </a:xfrm>
          <a:prstGeom prst="rect">
            <a:avLst/>
          </a:prstGeom>
        </p:spPr>
      </p:pic>
      <p:grpSp>
        <p:nvGrpSpPr>
          <p:cNvPr id="81" name="Group 80"/>
          <p:cNvGrpSpPr/>
          <p:nvPr/>
        </p:nvGrpSpPr>
        <p:grpSpPr>
          <a:xfrm>
            <a:off x="685800" y="8305800"/>
            <a:ext cx="13046795" cy="22149614"/>
            <a:chOff x="762000" y="990601"/>
            <a:chExt cx="14434213" cy="16869442"/>
          </a:xfrm>
        </p:grpSpPr>
        <p:sp>
          <p:nvSpPr>
            <p:cNvPr id="82" name="TextBox 81"/>
            <p:cNvSpPr txBox="1"/>
            <p:nvPr/>
          </p:nvSpPr>
          <p:spPr>
            <a:xfrm>
              <a:off x="762000" y="990601"/>
              <a:ext cx="12877800" cy="5366250"/>
            </a:xfrm>
            <a:prstGeom prst="rect">
              <a:avLst/>
            </a:prstGeom>
            <a:noFill/>
          </p:spPr>
          <p:txBody>
            <a:bodyPr wrap="square" rtlCol="0">
              <a:spAutoFit/>
            </a:bodyPr>
            <a:lstStyle/>
            <a:p>
              <a:r>
                <a:rPr lang="en-US" sz="4400" b="1" dirty="0" smtClean="0"/>
                <a:t>Abstract: </a:t>
              </a:r>
            </a:p>
            <a:p>
              <a:r>
                <a:rPr lang="en-US" sz="4400" dirty="0" smtClean="0"/>
                <a:t>       </a:t>
              </a:r>
              <a:r>
                <a:rPr lang="en-US" sz="2400" dirty="0" smtClean="0"/>
                <a:t>Weak </a:t>
              </a:r>
              <a:r>
                <a:rPr lang="en-US" sz="2400" dirty="0"/>
                <a:t>gravitational lensing is a relativistic idea that involves image distortion, or the stretching and shearing of a perceived image.  This research project examines the thin-lens approximation for weak gravitational lensing by computing an exact treatment of weak gravitational lensing based on general relativity.  We write a </a:t>
              </a:r>
              <a:r>
                <a:rPr lang="en-US" sz="2400" dirty="0" err="1"/>
                <a:t>c++</a:t>
              </a:r>
              <a:r>
                <a:rPr lang="en-US" sz="2400" dirty="0"/>
                <a:t> program to integrate weak gravitational lensing equations, while accounting for elongation and shear in light rays. By utilizing the </a:t>
              </a:r>
              <a:r>
                <a:rPr lang="en-US" sz="2400" dirty="0" err="1"/>
                <a:t>Runge-Kutta</a:t>
              </a:r>
              <a:r>
                <a:rPr lang="en-US" sz="2400" dirty="0"/>
                <a:t> adaptive step method, we are able to create a computer program to integrate the Euler-Lagrange equations that describe the path of light to yield the geodesics.  We then integrate the geodesic deviation equations to determine the distortion patterns.  Our goal is to write a program that will numerically integrate the Euler Lagrange equations to model weak gravitational lensing. We anticipate that this method will yield values more accurately than by the use of thin lens approximation.</a:t>
              </a:r>
            </a:p>
            <a:p>
              <a:endParaRPr lang="en-US" dirty="0" smtClean="0"/>
            </a:p>
          </p:txBody>
        </p:sp>
        <p:sp>
          <p:nvSpPr>
            <p:cNvPr id="83" name="TextBox 82"/>
            <p:cNvSpPr txBox="1"/>
            <p:nvPr/>
          </p:nvSpPr>
          <p:spPr>
            <a:xfrm>
              <a:off x="846303" y="5764724"/>
              <a:ext cx="13106400" cy="3444020"/>
            </a:xfrm>
            <a:prstGeom prst="rect">
              <a:avLst/>
            </a:prstGeom>
            <a:noFill/>
          </p:spPr>
          <p:txBody>
            <a:bodyPr wrap="square" rtlCol="0">
              <a:spAutoFit/>
            </a:bodyPr>
            <a:lstStyle/>
            <a:p>
              <a:pPr defTabSz="913962">
                <a:spcBef>
                  <a:spcPct val="20000"/>
                </a:spcBef>
              </a:pPr>
              <a:r>
                <a:rPr lang="en-US" sz="4400" b="1" dirty="0" smtClean="0">
                  <a:solidFill>
                    <a:prstClr val="black"/>
                  </a:solidFill>
                </a:rPr>
                <a:t>What is Gravitational Lensing: </a:t>
              </a:r>
            </a:p>
            <a:p>
              <a:pPr defTabSz="913962">
                <a:spcBef>
                  <a:spcPct val="20000"/>
                </a:spcBef>
              </a:pPr>
              <a:r>
                <a:rPr lang="en-US" sz="4400" b="1" dirty="0" smtClean="0">
                  <a:solidFill>
                    <a:prstClr val="black"/>
                  </a:solidFill>
                </a:rPr>
                <a:t>	</a:t>
              </a:r>
              <a:r>
                <a:rPr lang="en-US" sz="2400" dirty="0" smtClean="0">
                  <a:solidFill>
                    <a:prstClr val="black"/>
                  </a:solidFill>
                </a:rPr>
                <a:t>Gravitational </a:t>
              </a:r>
              <a:r>
                <a:rPr lang="en-US" sz="2400" dirty="0">
                  <a:solidFill>
                    <a:prstClr val="black"/>
                  </a:solidFill>
                </a:rPr>
                <a:t>Lensing is a phenomenon that effects images we see of a source of light</a:t>
              </a:r>
              <a:r>
                <a:rPr lang="en-US" sz="2400" dirty="0" smtClean="0">
                  <a:solidFill>
                    <a:prstClr val="black"/>
                  </a:solidFill>
                </a:rPr>
                <a:t>. The </a:t>
              </a:r>
              <a:r>
                <a:rPr lang="en-US" sz="2400" dirty="0">
                  <a:solidFill>
                    <a:prstClr val="black"/>
                  </a:solidFill>
                </a:rPr>
                <a:t>types of effects vary, from stretching the image out to duplicating it</a:t>
              </a:r>
              <a:r>
                <a:rPr lang="en-US" sz="2400" dirty="0" smtClean="0">
                  <a:solidFill>
                    <a:prstClr val="black"/>
                  </a:solidFill>
                </a:rPr>
                <a:t>. This </a:t>
              </a:r>
              <a:r>
                <a:rPr lang="en-US" sz="2400" dirty="0">
                  <a:solidFill>
                    <a:prstClr val="black"/>
                  </a:solidFill>
                </a:rPr>
                <a:t>is a result of light traveling </a:t>
              </a:r>
              <a:r>
                <a:rPr lang="en-US" sz="2400" dirty="0" smtClean="0">
                  <a:solidFill>
                    <a:prstClr val="black"/>
                  </a:solidFill>
                </a:rPr>
                <a:t>in </a:t>
              </a:r>
              <a:r>
                <a:rPr lang="en-US" sz="2400" dirty="0">
                  <a:solidFill>
                    <a:prstClr val="black"/>
                  </a:solidFill>
                </a:rPr>
                <a:t>curved </a:t>
              </a:r>
              <a:r>
                <a:rPr lang="en-US" sz="2400" dirty="0" smtClean="0">
                  <a:solidFill>
                    <a:prstClr val="black"/>
                  </a:solidFill>
                </a:rPr>
                <a:t>space, which is </a:t>
              </a:r>
              <a:r>
                <a:rPr lang="en-US" sz="2400" dirty="0">
                  <a:solidFill>
                    <a:prstClr val="black"/>
                  </a:solidFill>
                </a:rPr>
                <a:t>caused by a massive object in space</a:t>
              </a:r>
              <a:r>
                <a:rPr lang="en-US" sz="2400" dirty="0" smtClean="0">
                  <a:solidFill>
                    <a:prstClr val="black"/>
                  </a:solidFill>
                </a:rPr>
                <a:t>. Gravitational </a:t>
              </a:r>
              <a:r>
                <a:rPr lang="en-US" sz="2400" dirty="0">
                  <a:solidFill>
                    <a:prstClr val="black"/>
                  </a:solidFill>
                </a:rPr>
                <a:t>lensing can be divided into two classes: strong lensing and weak lensing.</a:t>
              </a:r>
            </a:p>
            <a:p>
              <a:endParaRPr lang="en-US" dirty="0"/>
            </a:p>
          </p:txBody>
        </p:sp>
        <p:pic>
          <p:nvPicPr>
            <p:cNvPr id="84" name="Picture 83" descr="Gravitational_lens-full.jpg"/>
            <p:cNvPicPr>
              <a:picLocks noChangeAspect="1"/>
            </p:cNvPicPr>
            <p:nvPr/>
          </p:nvPicPr>
          <p:blipFill>
            <a:blip r:embed="rId5"/>
            <a:stretch>
              <a:fillRect/>
            </a:stretch>
          </p:blipFill>
          <p:spPr>
            <a:xfrm>
              <a:off x="5230071" y="8151785"/>
              <a:ext cx="3962252" cy="2997088"/>
            </a:xfrm>
            <a:prstGeom prst="rect">
              <a:avLst/>
            </a:prstGeom>
          </p:spPr>
        </p:pic>
        <p:sp>
          <p:nvSpPr>
            <p:cNvPr id="85" name="TextBox 84"/>
            <p:cNvSpPr txBox="1"/>
            <p:nvPr/>
          </p:nvSpPr>
          <p:spPr>
            <a:xfrm>
              <a:off x="1099213" y="11481108"/>
              <a:ext cx="14097000" cy="837288"/>
            </a:xfrm>
            <a:prstGeom prst="rect">
              <a:avLst/>
            </a:prstGeom>
            <a:noFill/>
          </p:spPr>
          <p:txBody>
            <a:bodyPr wrap="square" rtlCol="0">
              <a:spAutoFit/>
            </a:bodyPr>
            <a:lstStyle/>
            <a:p>
              <a:r>
                <a:rPr lang="en-US" sz="3600" dirty="0">
                  <a:solidFill>
                    <a:prstClr val="black"/>
                  </a:solidFill>
                </a:rPr>
                <a:t>Strong Gravitational </a:t>
              </a:r>
              <a:r>
                <a:rPr lang="en-US" sz="3600" dirty="0" smtClean="0">
                  <a:solidFill>
                    <a:prstClr val="black"/>
                  </a:solidFill>
                </a:rPr>
                <a:t>Lensing: </a:t>
              </a:r>
              <a:r>
                <a:rPr lang="en-US" sz="2400" dirty="0" smtClean="0"/>
                <a:t>Causes multiple images. Needs an extremely </a:t>
              </a:r>
            </a:p>
            <a:p>
              <a:r>
                <a:rPr lang="en-US" sz="2400" dirty="0" smtClean="0"/>
                <a:t>            massive lensing object.</a:t>
              </a:r>
            </a:p>
          </p:txBody>
        </p:sp>
        <p:pic>
          <p:nvPicPr>
            <p:cNvPr id="86" name="Picture 85" descr="web.jpg"/>
            <p:cNvPicPr>
              <a:picLocks noChangeAspect="1"/>
            </p:cNvPicPr>
            <p:nvPr/>
          </p:nvPicPr>
          <p:blipFill>
            <a:blip r:embed="rId6"/>
            <a:stretch>
              <a:fillRect/>
            </a:stretch>
          </p:blipFill>
          <p:spPr>
            <a:xfrm>
              <a:off x="5230071" y="12486186"/>
              <a:ext cx="3886200" cy="2971800"/>
            </a:xfrm>
            <a:prstGeom prst="rect">
              <a:avLst/>
            </a:prstGeom>
          </p:spPr>
        </p:pic>
        <p:sp>
          <p:nvSpPr>
            <p:cNvPr id="87" name="TextBox 86"/>
            <p:cNvSpPr txBox="1"/>
            <p:nvPr/>
          </p:nvSpPr>
          <p:spPr>
            <a:xfrm>
              <a:off x="1001139" y="15564239"/>
              <a:ext cx="13944600" cy="1015663"/>
            </a:xfrm>
            <a:prstGeom prst="rect">
              <a:avLst/>
            </a:prstGeom>
            <a:noFill/>
          </p:spPr>
          <p:txBody>
            <a:bodyPr wrap="square" rtlCol="0">
              <a:spAutoFit/>
            </a:bodyPr>
            <a:lstStyle/>
            <a:p>
              <a:r>
                <a:rPr lang="en-US" sz="3600" dirty="0" smtClean="0">
                  <a:solidFill>
                    <a:prstClr val="black"/>
                  </a:solidFill>
                </a:rPr>
                <a:t>Weak </a:t>
              </a:r>
              <a:r>
                <a:rPr lang="en-US" sz="3600" dirty="0">
                  <a:solidFill>
                    <a:prstClr val="black"/>
                  </a:solidFill>
                </a:rPr>
                <a:t>Gravitational Lensing: </a:t>
              </a:r>
              <a:r>
                <a:rPr lang="en-US" sz="2400" dirty="0">
                  <a:solidFill>
                    <a:prstClr val="black"/>
                  </a:solidFill>
                </a:rPr>
                <a:t>Causes the image to stretch and rotate.</a:t>
              </a:r>
            </a:p>
            <a:p>
              <a:endParaRPr lang="en-US" sz="2400" dirty="0"/>
            </a:p>
          </p:txBody>
        </p:sp>
        <p:sp>
          <p:nvSpPr>
            <p:cNvPr id="88" name="TextBox 87"/>
            <p:cNvSpPr txBox="1"/>
            <p:nvPr/>
          </p:nvSpPr>
          <p:spPr>
            <a:xfrm>
              <a:off x="762000" y="16195755"/>
              <a:ext cx="12649200" cy="1664288"/>
            </a:xfrm>
            <a:prstGeom prst="rect">
              <a:avLst/>
            </a:prstGeom>
            <a:noFill/>
          </p:spPr>
          <p:txBody>
            <a:bodyPr wrap="square" rtlCol="0">
              <a:spAutoFit/>
            </a:bodyPr>
            <a:lstStyle/>
            <a:p>
              <a:r>
                <a:rPr lang="en-US" sz="4400" b="1" dirty="0" smtClean="0"/>
                <a:t>Why we care</a:t>
              </a:r>
              <a:r>
                <a:rPr lang="en-US" sz="4400" b="1" dirty="0" smtClean="0"/>
                <a:t>:</a:t>
              </a:r>
            </a:p>
            <a:p>
              <a:r>
                <a:rPr lang="en-US" sz="4400" dirty="0" smtClean="0"/>
                <a:t> </a:t>
              </a:r>
              <a:r>
                <a:rPr lang="en-US" sz="4400" dirty="0" smtClean="0"/>
                <a:t>      </a:t>
              </a:r>
              <a:r>
                <a:rPr lang="en-US" sz="2400" dirty="0" smtClean="0"/>
                <a:t>Gravitational Lensing is a valuable tool in astrophysics. It is used to predict the distribution of matter in the universe, and is also used to calculate the mass density of lensing objects. Furthermore, gravitational lensing is used in studies of black holes.</a:t>
              </a:r>
              <a:endParaRPr lang="en-US" sz="4400" dirty="0" smtClean="0"/>
            </a:p>
          </p:txBody>
        </p:sp>
      </p:grpSp>
      <p:grpSp>
        <p:nvGrpSpPr>
          <p:cNvPr id="89" name="Group 88"/>
          <p:cNvGrpSpPr/>
          <p:nvPr/>
        </p:nvGrpSpPr>
        <p:grpSpPr>
          <a:xfrm>
            <a:off x="13106400" y="8305800"/>
            <a:ext cx="13868400" cy="25298400"/>
            <a:chOff x="756527" y="1066800"/>
            <a:chExt cx="14864473" cy="21827845"/>
          </a:xfrm>
        </p:grpSpPr>
        <p:sp>
          <p:nvSpPr>
            <p:cNvPr id="90" name="TextBox 89"/>
            <p:cNvSpPr txBox="1"/>
            <p:nvPr/>
          </p:nvSpPr>
          <p:spPr>
            <a:xfrm>
              <a:off x="914400" y="1066800"/>
              <a:ext cx="14706600" cy="2631757"/>
            </a:xfrm>
            <a:prstGeom prst="rect">
              <a:avLst/>
            </a:prstGeom>
            <a:noFill/>
          </p:spPr>
          <p:txBody>
            <a:bodyPr wrap="square" rtlCol="0">
              <a:spAutoFit/>
            </a:bodyPr>
            <a:lstStyle/>
            <a:p>
              <a:r>
                <a:rPr lang="en-US" sz="4400" b="1" dirty="0" smtClean="0"/>
                <a:t>How gravitational Lensing is studied:</a:t>
              </a:r>
              <a:endParaRPr lang="en-US" sz="2400" b="1" dirty="0" smtClean="0"/>
            </a:p>
            <a:p>
              <a:r>
                <a:rPr lang="en-US" sz="4400" b="1" dirty="0" smtClean="0"/>
                <a:t>       </a:t>
              </a:r>
              <a:r>
                <a:rPr lang="en-US" sz="2400" dirty="0" smtClean="0"/>
                <a:t>Gravitational Lensing can be studied by observation, and by modeling it with computer code. While observational study is possible, it is much more useful to model lensing. Currently, there are two ways to model gravitational lensing. The first is to us the thin lens approximation. The second is to model it by calculating the path light travels in it’s entirety.</a:t>
              </a:r>
            </a:p>
            <a:p>
              <a:endParaRPr lang="en-US" sz="2400" dirty="0"/>
            </a:p>
          </p:txBody>
        </p:sp>
        <p:sp>
          <p:nvSpPr>
            <p:cNvPr id="91" name="TextBox 90"/>
            <p:cNvSpPr txBox="1"/>
            <p:nvPr/>
          </p:nvSpPr>
          <p:spPr>
            <a:xfrm>
              <a:off x="1001546" y="4427562"/>
              <a:ext cx="14173198" cy="2155271"/>
            </a:xfrm>
            <a:prstGeom prst="rect">
              <a:avLst/>
            </a:prstGeom>
            <a:noFill/>
          </p:spPr>
          <p:txBody>
            <a:bodyPr wrap="square" rtlCol="0">
              <a:spAutoFit/>
            </a:bodyPr>
            <a:lstStyle/>
            <a:p>
              <a:r>
                <a:rPr lang="en-US" sz="4400" b="1" dirty="0">
                  <a:solidFill>
                    <a:prstClr val="black"/>
                  </a:solidFill>
                </a:rPr>
                <a:t>Our Model vs. Thin Lens </a:t>
              </a:r>
              <a:r>
                <a:rPr lang="en-US" sz="4400" b="1" dirty="0" smtClean="0">
                  <a:solidFill>
                    <a:prstClr val="black"/>
                  </a:solidFill>
                </a:rPr>
                <a:t>Model:</a:t>
              </a:r>
              <a:endParaRPr lang="en-US" sz="4400" b="1" dirty="0" smtClean="0"/>
            </a:p>
            <a:p>
              <a:pPr indent="-342736" defTabSz="913962">
                <a:spcBef>
                  <a:spcPct val="20000"/>
                </a:spcBef>
              </a:pPr>
              <a:endParaRPr lang="en-US" sz="2400" dirty="0" smtClean="0">
                <a:solidFill>
                  <a:prstClr val="black"/>
                </a:solidFill>
              </a:endParaRPr>
            </a:p>
            <a:p>
              <a:pPr indent="-342736" defTabSz="913962">
                <a:spcBef>
                  <a:spcPct val="20000"/>
                </a:spcBef>
              </a:pPr>
              <a:r>
                <a:rPr lang="en-US" sz="2400" dirty="0" smtClean="0">
                  <a:solidFill>
                    <a:prstClr val="black"/>
                  </a:solidFill>
                </a:rPr>
                <a:t>		         The difference begins with the fact </a:t>
              </a:r>
              <a:r>
                <a:rPr lang="en-US" sz="2400" dirty="0">
                  <a:solidFill>
                    <a:prstClr val="black"/>
                  </a:solidFill>
                </a:rPr>
                <a:t>that our model considers how light is affected in the entirety of it’s journey. </a:t>
              </a:r>
              <a:r>
                <a:rPr lang="en-US" sz="2400" dirty="0" smtClean="0">
                  <a:solidFill>
                    <a:prstClr val="black"/>
                  </a:solidFill>
                </a:rPr>
                <a:t>Our </a:t>
              </a:r>
              <a:r>
                <a:rPr lang="en-US" sz="2400" dirty="0">
                  <a:solidFill>
                    <a:prstClr val="black"/>
                  </a:solidFill>
                </a:rPr>
                <a:t>model also makes use of the geodesic deviation equations to account for the stretching of light.</a:t>
              </a:r>
              <a:endParaRPr lang="en-US" sz="2400" dirty="0" smtClean="0">
                <a:solidFill>
                  <a:prstClr val="black"/>
                </a:solidFill>
              </a:endParaRPr>
            </a:p>
          </p:txBody>
        </p:sp>
        <p:pic>
          <p:nvPicPr>
            <p:cNvPr id="92" name="Picture 91" descr="fig03.gif"/>
            <p:cNvPicPr>
              <a:picLocks noChangeAspect="1"/>
            </p:cNvPicPr>
            <p:nvPr/>
          </p:nvPicPr>
          <p:blipFill>
            <a:blip r:embed="rId7"/>
            <a:stretch>
              <a:fillRect/>
            </a:stretch>
          </p:blipFill>
          <p:spPr>
            <a:xfrm>
              <a:off x="3125042" y="7308216"/>
              <a:ext cx="4171950" cy="2971800"/>
            </a:xfrm>
            <a:prstGeom prst="rect">
              <a:avLst/>
            </a:prstGeom>
          </p:spPr>
        </p:pic>
        <p:sp>
          <p:nvSpPr>
            <p:cNvPr id="93" name="TextBox 92"/>
            <p:cNvSpPr txBox="1"/>
            <p:nvPr/>
          </p:nvSpPr>
          <p:spPr>
            <a:xfrm>
              <a:off x="8352109" y="8474195"/>
              <a:ext cx="6400800" cy="523220"/>
            </a:xfrm>
            <a:prstGeom prst="rect">
              <a:avLst/>
            </a:prstGeom>
            <a:noFill/>
          </p:spPr>
          <p:txBody>
            <a:bodyPr wrap="square" rtlCol="0">
              <a:spAutoFit/>
            </a:bodyPr>
            <a:lstStyle/>
            <a:p>
              <a:r>
                <a:rPr lang="en-US" sz="2800" i="1" dirty="0" smtClean="0"/>
                <a:t>Thin Lens Approximation</a:t>
              </a:r>
              <a:endParaRPr lang="en-US" sz="2800" i="1" dirty="0"/>
            </a:p>
          </p:txBody>
        </p:sp>
        <p:sp>
          <p:nvSpPr>
            <p:cNvPr id="94" name="TextBox 93"/>
            <p:cNvSpPr txBox="1"/>
            <p:nvPr/>
          </p:nvSpPr>
          <p:spPr>
            <a:xfrm>
              <a:off x="756527" y="10874739"/>
              <a:ext cx="13944600" cy="5509200"/>
            </a:xfrm>
            <a:prstGeom prst="rect">
              <a:avLst/>
            </a:prstGeom>
            <a:noFill/>
          </p:spPr>
          <p:txBody>
            <a:bodyPr wrap="square" rtlCol="0">
              <a:spAutoFit/>
            </a:bodyPr>
            <a:lstStyle/>
            <a:p>
              <a:r>
                <a:rPr lang="en-US" sz="4400" b="1" dirty="0" smtClean="0"/>
                <a:t>Computer Code:</a:t>
              </a:r>
            </a:p>
            <a:p>
              <a:endParaRPr lang="en-US" sz="4400" b="1" dirty="0"/>
            </a:p>
            <a:p>
              <a:r>
                <a:rPr lang="en-US" sz="3600" b="1" dirty="0" smtClean="0"/>
                <a:t>     Overview: </a:t>
              </a:r>
              <a:r>
                <a:rPr lang="en-US" sz="2400" dirty="0" smtClean="0"/>
                <a:t>Our original code modeled the continuous bending/integration of the light bundle, which 	means there is no approximation. We modified the previous code for paths and have 	added new code to calculate the change in shape of the light. In addition, we have 	expanded the existing adaptive step-size algorithm for all differential equations.</a:t>
              </a:r>
            </a:p>
            <a:p>
              <a:endParaRPr lang="en-US" sz="2400" b="1" dirty="0"/>
            </a:p>
            <a:p>
              <a:pPr lvl="0" defTabSz="914181"/>
              <a:r>
                <a:rPr lang="en-US" sz="3600" dirty="0" smtClean="0">
                  <a:solidFill>
                    <a:prstClr val="black"/>
                  </a:solidFill>
                </a:rPr>
                <a:t>     Equations </a:t>
              </a:r>
              <a:r>
                <a:rPr lang="en-US" sz="3600" dirty="0">
                  <a:solidFill>
                    <a:prstClr val="black"/>
                  </a:solidFill>
                </a:rPr>
                <a:t>for the </a:t>
              </a:r>
              <a:r>
                <a:rPr lang="en-US" sz="3600" dirty="0" smtClean="0">
                  <a:solidFill>
                    <a:prstClr val="black"/>
                  </a:solidFill>
                </a:rPr>
                <a:t>path: </a:t>
              </a:r>
            </a:p>
            <a:p>
              <a:pPr lvl="0" defTabSz="914181"/>
              <a:endParaRPr lang="en-US" sz="3600" dirty="0">
                <a:solidFill>
                  <a:prstClr val="black"/>
                </a:solidFill>
              </a:endParaRPr>
            </a:p>
            <a:p>
              <a:pPr lvl="0" defTabSz="914181"/>
              <a:r>
                <a:rPr lang="en-US" sz="3600" dirty="0" smtClean="0">
                  <a:solidFill>
                    <a:prstClr val="black"/>
                  </a:solidFill>
                </a:rPr>
                <a:t>	</a:t>
              </a:r>
              <a:endParaRPr lang="en-US" sz="3600" dirty="0">
                <a:solidFill>
                  <a:prstClr val="black"/>
                </a:solidFill>
              </a:endParaRPr>
            </a:p>
            <a:p>
              <a:endParaRPr lang="en-US" sz="2400" b="1" dirty="0"/>
            </a:p>
          </p:txBody>
        </p:sp>
        <p:graphicFrame>
          <p:nvGraphicFramePr>
            <p:cNvPr id="95" name="Object 4"/>
            <p:cNvGraphicFramePr>
              <a:graphicFrameLocks noChangeAspect="1"/>
            </p:cNvGraphicFramePr>
            <p:nvPr/>
          </p:nvGraphicFramePr>
          <p:xfrm>
            <a:off x="1899948" y="15127133"/>
            <a:ext cx="5514975" cy="806450"/>
          </p:xfrm>
          <a:graphic>
            <a:graphicData uri="http://schemas.openxmlformats.org/presentationml/2006/ole">
              <p:oleObj spid="_x0000_s1032" name="Equation" r:id="rId8" imgW="2450880" imgH="393480" progId="Equation.DSMT4">
                <p:embed/>
              </p:oleObj>
            </a:graphicData>
          </a:graphic>
        </p:graphicFrame>
        <p:graphicFrame>
          <p:nvGraphicFramePr>
            <p:cNvPr id="96" name="Object 95"/>
            <p:cNvGraphicFramePr>
              <a:graphicFrameLocks noChangeAspect="1"/>
            </p:cNvGraphicFramePr>
            <p:nvPr/>
          </p:nvGraphicFramePr>
          <p:xfrm>
            <a:off x="1899948" y="16293111"/>
            <a:ext cx="6535738" cy="927100"/>
          </p:xfrm>
          <a:graphic>
            <a:graphicData uri="http://schemas.openxmlformats.org/presentationml/2006/ole">
              <p:oleObj spid="_x0000_s1033" name="Equation" r:id="rId9" imgW="2349360" imgH="419040" progId="Equation.DSMT4">
                <p:embed/>
              </p:oleObj>
            </a:graphicData>
          </a:graphic>
        </p:graphicFrame>
        <p:sp>
          <p:nvSpPr>
            <p:cNvPr id="97" name="TextBox 96"/>
            <p:cNvSpPr txBox="1"/>
            <p:nvPr/>
          </p:nvSpPr>
          <p:spPr>
            <a:xfrm>
              <a:off x="8270436" y="15264307"/>
              <a:ext cx="5943601" cy="747974"/>
            </a:xfrm>
            <a:prstGeom prst="rect">
              <a:avLst/>
            </a:prstGeom>
            <a:noFill/>
          </p:spPr>
          <p:txBody>
            <a:bodyPr wrap="square" rtlCol="0">
              <a:spAutoFit/>
            </a:bodyPr>
            <a:lstStyle/>
            <a:p>
              <a:r>
                <a:rPr lang="en-US" sz="2400" i="1" dirty="0">
                  <a:solidFill>
                    <a:prstClr val="black"/>
                  </a:solidFill>
                </a:rPr>
                <a:t>New </a:t>
              </a:r>
              <a:r>
                <a:rPr lang="en-US" sz="2400" i="1" dirty="0" err="1">
                  <a:solidFill>
                    <a:prstClr val="black"/>
                  </a:solidFill>
                </a:rPr>
                <a:t>Lagrangian</a:t>
              </a:r>
              <a:r>
                <a:rPr lang="en-US" sz="2400" i="1" dirty="0">
                  <a:solidFill>
                    <a:prstClr val="black"/>
                  </a:solidFill>
                </a:rPr>
                <a:t> and Euler-Lagrange </a:t>
              </a:r>
              <a:r>
                <a:rPr lang="en-US" sz="2400" i="1" dirty="0" smtClean="0">
                  <a:solidFill>
                    <a:prstClr val="black"/>
                  </a:solidFill>
                </a:rPr>
                <a:t>equations</a:t>
              </a:r>
              <a:endParaRPr lang="en-US" sz="2400" i="1" dirty="0">
                <a:solidFill>
                  <a:prstClr val="black"/>
                </a:solidFill>
              </a:endParaRPr>
            </a:p>
          </p:txBody>
        </p:sp>
        <p:sp>
          <p:nvSpPr>
            <p:cNvPr id="98" name="TextBox 97"/>
            <p:cNvSpPr txBox="1"/>
            <p:nvPr/>
          </p:nvSpPr>
          <p:spPr>
            <a:xfrm>
              <a:off x="8923820" y="16636046"/>
              <a:ext cx="5486400" cy="415541"/>
            </a:xfrm>
            <a:prstGeom prst="rect">
              <a:avLst/>
            </a:prstGeom>
            <a:noFill/>
          </p:spPr>
          <p:txBody>
            <a:bodyPr wrap="square" rtlCol="0">
              <a:spAutoFit/>
            </a:bodyPr>
            <a:lstStyle/>
            <a:p>
              <a:r>
                <a:rPr lang="en-US" sz="2400" i="1" dirty="0">
                  <a:solidFill>
                    <a:prstClr val="black"/>
                  </a:solidFill>
                </a:rPr>
                <a:t>Three copies of things looking like</a:t>
              </a:r>
              <a:endParaRPr lang="en-US" sz="2400" i="1" dirty="0"/>
            </a:p>
          </p:txBody>
        </p:sp>
        <p:sp>
          <p:nvSpPr>
            <p:cNvPr id="99" name="TextBox 98"/>
            <p:cNvSpPr txBox="1"/>
            <p:nvPr/>
          </p:nvSpPr>
          <p:spPr>
            <a:xfrm>
              <a:off x="838200" y="17527677"/>
              <a:ext cx="13182600" cy="646331"/>
            </a:xfrm>
            <a:prstGeom prst="rect">
              <a:avLst/>
            </a:prstGeom>
            <a:noFill/>
          </p:spPr>
          <p:txBody>
            <a:bodyPr wrap="square" rtlCol="0">
              <a:spAutoFit/>
            </a:bodyPr>
            <a:lstStyle/>
            <a:p>
              <a:r>
                <a:rPr lang="en-US" sz="3600" dirty="0" smtClean="0"/>
                <a:t>     Equations for the Shape:</a:t>
              </a:r>
              <a:endParaRPr lang="en-US" sz="3600" dirty="0"/>
            </a:p>
          </p:txBody>
        </p:sp>
        <p:graphicFrame>
          <p:nvGraphicFramePr>
            <p:cNvPr id="100" name="Object 99"/>
            <p:cNvGraphicFramePr>
              <a:graphicFrameLocks noChangeAspect="1"/>
            </p:cNvGraphicFramePr>
            <p:nvPr/>
          </p:nvGraphicFramePr>
          <p:xfrm>
            <a:off x="1736602" y="18419308"/>
            <a:ext cx="3955797" cy="884237"/>
          </p:xfrm>
          <a:graphic>
            <a:graphicData uri="http://schemas.openxmlformats.org/presentationml/2006/ole">
              <p:oleObj spid="_x0000_s1034" name="Equation" r:id="rId10" imgW="1079280" imgH="241200" progId="Equation.DSMT4">
                <p:embed/>
              </p:oleObj>
            </a:graphicData>
          </a:graphic>
        </p:graphicFrame>
        <p:sp>
          <p:nvSpPr>
            <p:cNvPr id="101" name="TextBox 100"/>
            <p:cNvSpPr txBox="1"/>
            <p:nvPr/>
          </p:nvSpPr>
          <p:spPr>
            <a:xfrm>
              <a:off x="7698726" y="18625069"/>
              <a:ext cx="6477000" cy="415541"/>
            </a:xfrm>
            <a:prstGeom prst="rect">
              <a:avLst/>
            </a:prstGeom>
            <a:noFill/>
          </p:spPr>
          <p:txBody>
            <a:bodyPr wrap="square" rtlCol="0">
              <a:spAutoFit/>
            </a:bodyPr>
            <a:lstStyle/>
            <a:p>
              <a:r>
                <a:rPr lang="en-US" sz="2400" i="1" dirty="0" smtClean="0"/>
                <a:t>General geodesic deviation equation</a:t>
              </a:r>
              <a:endParaRPr lang="en-US" sz="2400" i="1" dirty="0"/>
            </a:p>
          </p:txBody>
        </p:sp>
        <p:graphicFrame>
          <p:nvGraphicFramePr>
            <p:cNvPr id="102" name="Object 101"/>
            <p:cNvGraphicFramePr>
              <a:graphicFrameLocks noChangeAspect="1"/>
            </p:cNvGraphicFramePr>
            <p:nvPr/>
          </p:nvGraphicFramePr>
          <p:xfrm>
            <a:off x="1899948" y="19791048"/>
            <a:ext cx="4953000" cy="3103597"/>
          </p:xfrm>
          <a:graphic>
            <a:graphicData uri="http://schemas.openxmlformats.org/presentationml/2006/ole">
              <p:oleObj spid="_x0000_s1035" name="Equation" r:id="rId11" imgW="2958840" imgH="1854000" progId="Equation.DSMT4">
                <p:embed/>
              </p:oleObj>
            </a:graphicData>
          </a:graphic>
        </p:graphicFrame>
        <p:sp>
          <p:nvSpPr>
            <p:cNvPr id="103" name="TextBox 102"/>
            <p:cNvSpPr txBox="1"/>
            <p:nvPr/>
          </p:nvSpPr>
          <p:spPr>
            <a:xfrm>
              <a:off x="7543800" y="20878800"/>
              <a:ext cx="5715000" cy="747974"/>
            </a:xfrm>
            <a:prstGeom prst="rect">
              <a:avLst/>
            </a:prstGeom>
            <a:noFill/>
          </p:spPr>
          <p:txBody>
            <a:bodyPr wrap="square" rtlCol="0">
              <a:spAutoFit/>
            </a:bodyPr>
            <a:lstStyle/>
            <a:p>
              <a:r>
                <a:rPr lang="en-US" sz="2400" i="1" dirty="0" smtClean="0"/>
                <a:t>Wrote four versions of this segment of code.</a:t>
              </a:r>
              <a:endParaRPr lang="en-US" sz="2400" i="1" dirty="0"/>
            </a:p>
          </p:txBody>
        </p:sp>
      </p:grpSp>
      <p:grpSp>
        <p:nvGrpSpPr>
          <p:cNvPr id="104" name="Group 103"/>
          <p:cNvGrpSpPr/>
          <p:nvPr/>
        </p:nvGrpSpPr>
        <p:grpSpPr>
          <a:xfrm>
            <a:off x="26974800" y="8382000"/>
            <a:ext cx="14478000" cy="25374570"/>
            <a:chOff x="762000" y="609600"/>
            <a:chExt cx="15087600" cy="25374570"/>
          </a:xfrm>
        </p:grpSpPr>
        <p:sp>
          <p:nvSpPr>
            <p:cNvPr id="105" name="TextBox 104"/>
            <p:cNvSpPr txBox="1"/>
            <p:nvPr/>
          </p:nvSpPr>
          <p:spPr>
            <a:xfrm>
              <a:off x="1447800" y="609600"/>
              <a:ext cx="14401800" cy="3416320"/>
            </a:xfrm>
            <a:prstGeom prst="rect">
              <a:avLst/>
            </a:prstGeom>
            <a:noFill/>
          </p:spPr>
          <p:txBody>
            <a:bodyPr wrap="square" rtlCol="0">
              <a:spAutoFit/>
            </a:bodyPr>
            <a:lstStyle/>
            <a:p>
              <a:r>
                <a:rPr lang="en-US" sz="3600" b="1" dirty="0" smtClean="0"/>
                <a:t>Light Path:</a:t>
              </a:r>
            </a:p>
            <a:p>
              <a:r>
                <a:rPr lang="en-US" sz="4400" b="1" dirty="0"/>
                <a:t>	</a:t>
              </a:r>
              <a:r>
                <a:rPr lang="en-US" sz="2400" dirty="0" smtClean="0">
                  <a:solidFill>
                    <a:prstClr val="black"/>
                  </a:solidFill>
                </a:rPr>
                <a:t>The </a:t>
              </a:r>
              <a:r>
                <a:rPr lang="en-US" sz="2400" dirty="0">
                  <a:solidFill>
                    <a:prstClr val="black"/>
                  </a:solidFill>
                </a:rPr>
                <a:t>original RFK-model we began with was written by Dr. Kling and his collaborators</a:t>
              </a:r>
              <a:r>
                <a:rPr lang="en-US" sz="2400" dirty="0" smtClean="0">
                  <a:solidFill>
                    <a:prstClr val="black"/>
                  </a:solidFill>
                </a:rPr>
                <a:t>. </a:t>
              </a:r>
              <a:r>
                <a:rPr lang="en-US" sz="2400" dirty="0">
                  <a:solidFill>
                    <a:prstClr val="black"/>
                  </a:solidFill>
                </a:rPr>
                <a:t>Originally it ran the calculation from the observer to the source, so we </a:t>
              </a:r>
              <a:r>
                <a:rPr lang="en-US" sz="2400" dirty="0" smtClean="0">
                  <a:solidFill>
                    <a:prstClr val="black"/>
                  </a:solidFill>
                </a:rPr>
                <a:t>altered </a:t>
              </a:r>
              <a:r>
                <a:rPr lang="en-US" sz="2400" dirty="0">
                  <a:solidFill>
                    <a:prstClr val="black"/>
                  </a:solidFill>
                </a:rPr>
                <a:t>it to perform the more appropriate calculation from the source to the observer</a:t>
              </a:r>
              <a:r>
                <a:rPr lang="en-US" sz="2400" dirty="0" smtClean="0">
                  <a:solidFill>
                    <a:prstClr val="black"/>
                  </a:solidFill>
                </a:rPr>
                <a:t>.  We also made three new function of the form as follows.</a:t>
              </a:r>
              <a:endParaRPr lang="en-US" sz="2400" dirty="0" smtClean="0"/>
            </a:p>
            <a:p>
              <a:endParaRPr lang="en-US" sz="4400" dirty="0">
                <a:solidFill>
                  <a:prstClr val="black"/>
                </a:solidFill>
              </a:endParaRPr>
            </a:p>
            <a:p>
              <a:r>
                <a:rPr lang="en-US" sz="4400" b="1" dirty="0" smtClean="0"/>
                <a:t> </a:t>
              </a:r>
              <a:endParaRPr lang="en-US" sz="4400" b="1" dirty="0"/>
            </a:p>
          </p:txBody>
        </p:sp>
        <p:sp>
          <p:nvSpPr>
            <p:cNvPr id="106" name="Content Placeholder 2"/>
            <p:cNvSpPr txBox="1">
              <a:spLocks/>
            </p:cNvSpPr>
            <p:nvPr/>
          </p:nvSpPr>
          <p:spPr>
            <a:xfrm>
              <a:off x="2209800" y="2971800"/>
              <a:ext cx="5111750" cy="5486399"/>
            </a:xfrm>
            <a:prstGeom prst="rect">
              <a:avLst/>
            </a:prstGeom>
          </p:spPr>
          <p:txBody>
            <a:bodyPr lIns="17776" tIns="8888" rIns="17776" bIns="8888">
              <a:normAutofit fontScale="40000" lnSpcReduction="20000"/>
            </a:bodyPr>
            <a:lstStyle/>
            <a:p>
              <a:pPr marL="342818" indent="-342818">
                <a:spcBef>
                  <a:spcPct val="20000"/>
                </a:spcBef>
              </a:pPr>
              <a:r>
                <a:rPr lang="en-US" sz="3200" dirty="0"/>
                <a:t>double </a:t>
              </a:r>
              <a:r>
                <a:rPr lang="en-US" sz="3200" dirty="0" err="1"/>
                <a:t>eta_int</a:t>
              </a:r>
              <a:r>
                <a:rPr lang="en-US" sz="3200" dirty="0"/>
                <a:t>(double z, double r, double </a:t>
              </a:r>
              <a:r>
                <a:rPr lang="en-US" sz="3200" dirty="0" err="1"/>
                <a:t>rs</a:t>
              </a:r>
              <a:r>
                <a:rPr lang="en-US" sz="3200" dirty="0"/>
                <a:t>, double tau, double </a:t>
              </a:r>
              <a:r>
                <a:rPr lang="en-US" sz="3200" dirty="0" err="1"/>
                <a:t>delta_c</a:t>
              </a:r>
              <a:r>
                <a:rPr lang="en-US" sz="3200" dirty="0"/>
                <a:t>){</a:t>
              </a:r>
            </a:p>
            <a:p>
              <a:pPr marL="342818" indent="-342818">
                <a:spcBef>
                  <a:spcPct val="20000"/>
                </a:spcBef>
              </a:pPr>
              <a:r>
                <a:rPr lang="en-US" sz="3200" dirty="0"/>
                <a:t>    </a:t>
              </a:r>
            </a:p>
            <a:p>
              <a:pPr marL="342818" indent="-342818">
                <a:spcBef>
                  <a:spcPct val="20000"/>
                </a:spcBef>
              </a:pPr>
              <a:r>
                <a:rPr lang="en-US" sz="3200" dirty="0"/>
                <a:t>    double al, x, </a:t>
              </a:r>
              <a:r>
                <a:rPr lang="en-US" sz="3200" dirty="0" err="1"/>
                <a:t>om</a:t>
              </a:r>
              <a:r>
                <a:rPr lang="en-US" sz="3200" dirty="0"/>
                <a:t>, </a:t>
              </a:r>
              <a:r>
                <a:rPr lang="en-US" sz="3200" dirty="0" err="1"/>
                <a:t>Hsq</a:t>
              </a:r>
              <a:r>
                <a:rPr lang="en-US" sz="3200" dirty="0"/>
                <a:t>, M0, term, pot, </a:t>
              </a:r>
              <a:r>
                <a:rPr lang="en-US" sz="3200" dirty="0" err="1"/>
                <a:t>eta_return</a:t>
              </a:r>
              <a:r>
                <a:rPr lang="en-US" sz="3200" dirty="0"/>
                <a:t>;</a:t>
              </a:r>
            </a:p>
            <a:p>
              <a:pPr marL="342818" indent="-342818">
                <a:spcBef>
                  <a:spcPct val="20000"/>
                </a:spcBef>
              </a:pPr>
              <a:r>
                <a:rPr lang="en-US" sz="3200" dirty="0"/>
                <a:t>        </a:t>
              </a:r>
            </a:p>
            <a:p>
              <a:pPr marL="342818" indent="-342818">
                <a:spcBef>
                  <a:spcPct val="20000"/>
                </a:spcBef>
              </a:pPr>
              <a:r>
                <a:rPr lang="en-US" sz="3200" dirty="0"/>
                <a:t>    al = 1.0/(1.0+z);</a:t>
              </a:r>
            </a:p>
            <a:p>
              <a:pPr marL="342818" indent="-342818">
                <a:spcBef>
                  <a:spcPct val="20000"/>
                </a:spcBef>
              </a:pPr>
              <a:r>
                <a:rPr lang="en-US" sz="3200" dirty="0"/>
                <a:t>    </a:t>
              </a:r>
            </a:p>
            <a:p>
              <a:pPr marL="342818" indent="-342818">
                <a:spcBef>
                  <a:spcPct val="20000"/>
                </a:spcBef>
              </a:pPr>
              <a:r>
                <a:rPr lang="en-US" sz="3200" dirty="0"/>
                <a:t>    x = al*r/</a:t>
              </a:r>
              <a:r>
                <a:rPr lang="en-US" sz="3200" dirty="0" err="1"/>
                <a:t>rs</a:t>
              </a:r>
              <a:r>
                <a:rPr lang="en-US" sz="3200" dirty="0"/>
                <a:t>;</a:t>
              </a:r>
            </a:p>
            <a:p>
              <a:pPr marL="342818" indent="-342818">
                <a:spcBef>
                  <a:spcPct val="20000"/>
                </a:spcBef>
              </a:pPr>
              <a:r>
                <a:rPr lang="en-US" sz="3200" dirty="0"/>
                <a:t>    </a:t>
              </a:r>
            </a:p>
            <a:p>
              <a:pPr marL="342818" indent="-342818">
                <a:spcBef>
                  <a:spcPct val="20000"/>
                </a:spcBef>
              </a:pPr>
              <a:r>
                <a:rPr lang="en-US" sz="3200" dirty="0"/>
                <a:t>    </a:t>
              </a:r>
              <a:r>
                <a:rPr lang="en-US" sz="3200" dirty="0" err="1"/>
                <a:t>om</a:t>
              </a:r>
              <a:r>
                <a:rPr lang="en-US" sz="3200" dirty="0"/>
                <a:t> = 0.3;</a:t>
              </a:r>
            </a:p>
            <a:p>
              <a:pPr marL="342818" indent="-342818">
                <a:spcBef>
                  <a:spcPct val="20000"/>
                </a:spcBef>
              </a:pPr>
              <a:r>
                <a:rPr lang="en-US" sz="3200" dirty="0"/>
                <a:t>    </a:t>
              </a:r>
            </a:p>
            <a:p>
              <a:pPr marL="342818" indent="-342818">
                <a:spcBef>
                  <a:spcPct val="20000"/>
                </a:spcBef>
              </a:pPr>
              <a:r>
                <a:rPr lang="en-US" sz="3200" dirty="0"/>
                <a:t>    </a:t>
              </a:r>
              <a:r>
                <a:rPr lang="en-US" sz="3200" dirty="0" err="1"/>
                <a:t>Hsq</a:t>
              </a:r>
              <a:r>
                <a:rPr lang="en-US" sz="3200" dirty="0"/>
                <a:t> = H*H*(</a:t>
              </a:r>
              <a:r>
                <a:rPr lang="en-US" sz="3200" dirty="0" err="1"/>
                <a:t>om</a:t>
              </a:r>
              <a:r>
                <a:rPr lang="en-US" sz="3200" dirty="0"/>
                <a:t>/al/al/al +(1.0-om));</a:t>
              </a:r>
            </a:p>
            <a:p>
              <a:pPr marL="342818" indent="-342818">
                <a:spcBef>
                  <a:spcPct val="20000"/>
                </a:spcBef>
              </a:pPr>
              <a:r>
                <a:rPr lang="en-US" sz="3200" dirty="0"/>
                <a:t>    </a:t>
              </a:r>
            </a:p>
            <a:p>
              <a:pPr marL="342818" indent="-342818">
                <a:spcBef>
                  <a:spcPct val="20000"/>
                </a:spcBef>
              </a:pPr>
              <a:r>
                <a:rPr lang="en-US" sz="3200" dirty="0"/>
                <a:t>    M0 = 1.5*</a:t>
              </a:r>
              <a:r>
                <a:rPr lang="en-US" sz="3200" dirty="0" err="1"/>
                <a:t>delta_c</a:t>
              </a:r>
              <a:r>
                <a:rPr lang="en-US" sz="3200" dirty="0"/>
                <a:t>*</a:t>
              </a:r>
              <a:r>
                <a:rPr lang="en-US" sz="3200" dirty="0" err="1"/>
                <a:t>Hsq</a:t>
              </a:r>
              <a:r>
                <a:rPr lang="en-US" sz="3200" dirty="0"/>
                <a:t>*</a:t>
              </a:r>
              <a:r>
                <a:rPr lang="en-US" sz="3200" dirty="0" err="1"/>
                <a:t>rs</a:t>
              </a:r>
              <a:r>
                <a:rPr lang="en-US" sz="3200" dirty="0"/>
                <a:t>*</a:t>
              </a:r>
              <a:r>
                <a:rPr lang="en-US" sz="3200" dirty="0" err="1"/>
                <a:t>rs</a:t>
              </a:r>
              <a:r>
                <a:rPr lang="en-US" sz="3200" dirty="0"/>
                <a:t>*</a:t>
              </a:r>
              <a:r>
                <a:rPr lang="en-US" sz="3200" dirty="0" err="1"/>
                <a:t>rs</a:t>
              </a:r>
              <a:r>
                <a:rPr lang="en-US" sz="3200" dirty="0"/>
                <a:t>;</a:t>
              </a:r>
            </a:p>
            <a:p>
              <a:pPr marL="342818" indent="-342818">
                <a:spcBef>
                  <a:spcPct val="20000"/>
                </a:spcBef>
              </a:pPr>
              <a:r>
                <a:rPr lang="en-US" sz="3200" dirty="0"/>
                <a:t>    </a:t>
              </a:r>
            </a:p>
            <a:p>
              <a:pPr marL="342818" indent="-342818">
                <a:spcBef>
                  <a:spcPct val="20000"/>
                </a:spcBef>
              </a:pPr>
              <a:r>
                <a:rPr lang="en-US" sz="3200" dirty="0"/>
                <a:t>    term = </a:t>
              </a:r>
              <a:r>
                <a:rPr lang="en-US" sz="3200" dirty="0" err="1"/>
                <a:t>atan</a:t>
              </a:r>
              <a:r>
                <a:rPr lang="en-US" sz="3200" dirty="0"/>
                <a:t>(x/tau)*(1.0/tau-tau-2.0*tau/x);</a:t>
              </a:r>
            </a:p>
            <a:p>
              <a:pPr marL="342818" indent="-342818">
                <a:spcBef>
                  <a:spcPct val="20000"/>
                </a:spcBef>
              </a:pPr>
              <a:r>
                <a:rPr lang="en-US" sz="3200" dirty="0"/>
                <a:t>    term = term + log((1.0+x*x/tau/tau)/(1.0+x)/(1.0+x))*((tau*tau-1.0)/2.0/x - 1.0);</a:t>
              </a:r>
            </a:p>
            <a:p>
              <a:pPr marL="342818" indent="-342818">
                <a:spcBef>
                  <a:spcPct val="20000"/>
                </a:spcBef>
              </a:pPr>
              <a:r>
                <a:rPr lang="en-US" sz="3200" dirty="0"/>
                <a:t>    term = term + PI*(tau*tau-1.0)/2.0/tau - 2.0*log(tau);</a:t>
              </a:r>
            </a:p>
            <a:p>
              <a:pPr marL="342818" indent="-342818">
                <a:spcBef>
                  <a:spcPct val="20000"/>
                </a:spcBef>
              </a:pPr>
              <a:r>
                <a:rPr lang="en-US" sz="3200" dirty="0"/>
                <a:t>        </a:t>
              </a:r>
            </a:p>
            <a:p>
              <a:pPr marL="342818" indent="-342818">
                <a:spcBef>
                  <a:spcPct val="20000"/>
                </a:spcBef>
              </a:pPr>
              <a:r>
                <a:rPr lang="en-US" sz="3200" dirty="0"/>
                <a:t>    pot = M0*tau*tau/</a:t>
              </a:r>
              <a:r>
                <a:rPr lang="en-US" sz="3200" dirty="0" err="1"/>
                <a:t>rs</a:t>
              </a:r>
              <a:r>
                <a:rPr lang="en-US" sz="3200" dirty="0"/>
                <a:t>/(1.0+tau*tau)/(1.0*tau*tau)*(term);</a:t>
              </a:r>
            </a:p>
            <a:p>
              <a:pPr marL="342818" indent="-342818">
                <a:spcBef>
                  <a:spcPct val="20000"/>
                </a:spcBef>
              </a:pPr>
              <a:r>
                <a:rPr lang="en-US" sz="3200" dirty="0"/>
                <a:t>    </a:t>
              </a:r>
            </a:p>
            <a:p>
              <a:pPr marL="342818" indent="-342818">
                <a:spcBef>
                  <a:spcPct val="20000"/>
                </a:spcBef>
              </a:pPr>
              <a:r>
                <a:rPr lang="en-US" sz="3200" dirty="0"/>
                <a:t>    </a:t>
              </a:r>
              <a:r>
                <a:rPr lang="en-US" sz="3200" dirty="0" err="1"/>
                <a:t>eta_return</a:t>
              </a:r>
              <a:r>
                <a:rPr lang="en-US" sz="3200" dirty="0"/>
                <a:t> = (1.0-2.0*pot);</a:t>
              </a:r>
            </a:p>
            <a:p>
              <a:pPr marL="342818" indent="-342818">
                <a:spcBef>
                  <a:spcPct val="20000"/>
                </a:spcBef>
              </a:pPr>
              <a:r>
                <a:rPr lang="en-US" sz="3200" dirty="0"/>
                <a:t>    </a:t>
              </a:r>
            </a:p>
            <a:p>
              <a:pPr marL="342818" indent="-342818">
                <a:spcBef>
                  <a:spcPct val="20000"/>
                </a:spcBef>
              </a:pPr>
              <a:r>
                <a:rPr lang="en-US" sz="3200" dirty="0"/>
                <a:t>    return </a:t>
              </a:r>
              <a:r>
                <a:rPr lang="en-US" sz="3200" dirty="0" err="1"/>
                <a:t>eta_return</a:t>
              </a:r>
              <a:r>
                <a:rPr lang="en-US" sz="3200" dirty="0"/>
                <a:t>;</a:t>
              </a:r>
            </a:p>
            <a:p>
              <a:pPr marL="342818" indent="-342818">
                <a:spcBef>
                  <a:spcPct val="20000"/>
                </a:spcBef>
              </a:pPr>
              <a:r>
                <a:rPr lang="en-US" sz="3200" dirty="0"/>
                <a:t>    </a:t>
              </a:r>
            </a:p>
            <a:p>
              <a:pPr marL="342818" indent="-342818">
                <a:spcBef>
                  <a:spcPct val="20000"/>
                </a:spcBef>
              </a:pPr>
              <a:r>
                <a:rPr lang="en-US" sz="3200" dirty="0"/>
                <a:t>}</a:t>
              </a:r>
              <a:r>
                <a:rPr lang="en-US" sz="3200" dirty="0">
                  <a:solidFill>
                    <a:schemeClr val="accent6">
                      <a:lumMod val="75000"/>
                    </a:schemeClr>
                  </a:solidFill>
                </a:rPr>
                <a:t>//close function</a:t>
              </a:r>
            </a:p>
            <a:p>
              <a:pPr marL="342818" indent="-342818">
                <a:spcBef>
                  <a:spcPct val="20000"/>
                </a:spcBef>
              </a:pPr>
              <a:r>
                <a:rPr lang="en-US" sz="3200" dirty="0"/>
                <a:t>    </a:t>
              </a:r>
            </a:p>
            <a:p>
              <a:pPr marL="342818" indent="-342818">
                <a:spcBef>
                  <a:spcPct val="20000"/>
                </a:spcBef>
              </a:pPr>
              <a:endParaRPr lang="en-US" sz="3200" dirty="0"/>
            </a:p>
          </p:txBody>
        </p:sp>
        <p:sp>
          <p:nvSpPr>
            <p:cNvPr id="107" name="TextBox 106"/>
            <p:cNvSpPr txBox="1"/>
            <p:nvPr/>
          </p:nvSpPr>
          <p:spPr>
            <a:xfrm>
              <a:off x="1524000" y="8382000"/>
              <a:ext cx="13639800" cy="1769715"/>
            </a:xfrm>
            <a:prstGeom prst="rect">
              <a:avLst/>
            </a:prstGeom>
            <a:noFill/>
          </p:spPr>
          <p:txBody>
            <a:bodyPr wrap="square" rtlCol="0">
              <a:spAutoFit/>
            </a:bodyPr>
            <a:lstStyle/>
            <a:p>
              <a:r>
                <a:rPr lang="en-US" sz="3600" b="1" dirty="0"/>
                <a:t>Geodesic </a:t>
              </a:r>
              <a:r>
                <a:rPr lang="en-US" sz="3600" b="1" dirty="0" smtClean="0"/>
                <a:t>Deviation:</a:t>
              </a:r>
              <a:endParaRPr lang="en-US" sz="3600" b="1" dirty="0"/>
            </a:p>
            <a:p>
              <a:r>
                <a:rPr lang="en-US" dirty="0" smtClean="0"/>
                <a:t>	</a:t>
              </a:r>
              <a:r>
                <a:rPr lang="en-US" sz="2400" dirty="0" smtClean="0"/>
                <a:t>The geodesic deviation is completely new code we wrote over the summer. It required four of the functions shown below, each with 5 </a:t>
              </a:r>
              <a:r>
                <a:rPr lang="en-US" sz="2400" dirty="0" err="1" smtClean="0"/>
                <a:t>subfunctions</a:t>
              </a:r>
              <a:r>
                <a:rPr lang="en-US" sz="2400" dirty="0" smtClean="0"/>
                <a:t>.</a:t>
              </a:r>
              <a:endParaRPr lang="en-US" dirty="0"/>
            </a:p>
          </p:txBody>
        </p:sp>
        <p:sp>
          <p:nvSpPr>
            <p:cNvPr id="108" name="Content Placeholder 2"/>
            <p:cNvSpPr txBox="1">
              <a:spLocks/>
            </p:cNvSpPr>
            <p:nvPr/>
          </p:nvSpPr>
          <p:spPr>
            <a:xfrm>
              <a:off x="2819400" y="10820400"/>
              <a:ext cx="5111750" cy="6781800"/>
            </a:xfrm>
            <a:prstGeom prst="rect">
              <a:avLst/>
            </a:prstGeom>
          </p:spPr>
          <p:txBody>
            <a:bodyPr lIns="17776" tIns="8888" rIns="17776" bIns="8888">
              <a:noAutofit/>
            </a:bodyPr>
            <a:lstStyle/>
            <a:p>
              <a:pPr marL="342818" indent="-342818">
                <a:spcBef>
                  <a:spcPct val="20000"/>
                </a:spcBef>
              </a:pPr>
              <a:r>
                <a:rPr lang="en-US" sz="900" dirty="0"/>
                <a:t>double </a:t>
              </a:r>
              <a:r>
                <a:rPr lang="en-US" sz="900" dirty="0" err="1"/>
                <a:t>yoy</a:t>
              </a:r>
              <a:r>
                <a:rPr lang="en-US" sz="900" dirty="0"/>
                <a:t>(double ell[], double Y[], double p[]){</a:t>
              </a:r>
            </a:p>
            <a:p>
              <a:pPr marL="342818" indent="-342818">
                <a:spcBef>
                  <a:spcPct val="20000"/>
                </a:spcBef>
              </a:pPr>
              <a:endParaRPr lang="en-US" sz="900" dirty="0"/>
            </a:p>
            <a:p>
              <a:pPr marL="342818" indent="-342818">
                <a:spcBef>
                  <a:spcPct val="20000"/>
                </a:spcBef>
              </a:pPr>
              <a:r>
                <a:rPr lang="en-US" sz="900" dirty="0"/>
                <a:t>    double t, x, y, z;</a:t>
              </a:r>
            </a:p>
            <a:p>
              <a:pPr marL="342818" indent="-342818">
                <a:spcBef>
                  <a:spcPct val="20000"/>
                </a:spcBef>
              </a:pPr>
              <a:endParaRPr lang="en-US" sz="900" dirty="0"/>
            </a:p>
            <a:p>
              <a:pPr marL="342818" indent="-342818">
                <a:spcBef>
                  <a:spcPct val="20000"/>
                </a:spcBef>
              </a:pPr>
              <a:r>
                <a:rPr lang="en-US" sz="900" dirty="0"/>
                <a:t>        t = p[0];</a:t>
              </a:r>
            </a:p>
            <a:p>
              <a:pPr marL="342818" indent="-342818">
                <a:spcBef>
                  <a:spcPct val="20000"/>
                </a:spcBef>
              </a:pPr>
              <a:r>
                <a:rPr lang="en-US" sz="900" dirty="0"/>
                <a:t>        x = p[1];</a:t>
              </a:r>
            </a:p>
            <a:p>
              <a:pPr marL="342818" indent="-342818">
                <a:spcBef>
                  <a:spcPct val="20000"/>
                </a:spcBef>
              </a:pPr>
              <a:r>
                <a:rPr lang="en-US" sz="900" dirty="0"/>
                <a:t>        y = p[2];</a:t>
              </a:r>
            </a:p>
            <a:p>
              <a:pPr marL="342818" indent="-342818">
                <a:spcBef>
                  <a:spcPct val="20000"/>
                </a:spcBef>
              </a:pPr>
              <a:r>
                <a:rPr lang="en-US" sz="900" dirty="0"/>
                <a:t>        z = p[3];</a:t>
              </a:r>
            </a:p>
            <a:p>
              <a:pPr marL="342818" indent="-342818">
                <a:spcBef>
                  <a:spcPct val="20000"/>
                </a:spcBef>
              </a:pPr>
              <a:endParaRPr lang="en-US" sz="900" dirty="0"/>
            </a:p>
            <a:p>
              <a:pPr marL="342818" indent="-342818">
                <a:spcBef>
                  <a:spcPct val="20000"/>
                </a:spcBef>
              </a:pPr>
              <a:r>
                <a:rPr lang="en-US" sz="900" dirty="0"/>
                <a:t>    double r = </a:t>
              </a:r>
              <a:r>
                <a:rPr lang="en-US" sz="900" dirty="0" err="1"/>
                <a:t>sqrt</a:t>
              </a:r>
              <a:r>
                <a:rPr lang="en-US" sz="900" dirty="0"/>
                <a:t>(x*x + y*y + z*z); </a:t>
              </a:r>
            </a:p>
            <a:p>
              <a:pPr marL="342818" indent="-342818">
                <a:spcBef>
                  <a:spcPct val="20000"/>
                </a:spcBef>
              </a:pPr>
              <a:r>
                <a:rPr lang="en-US" sz="900" dirty="0"/>
                <a:t>   			</a:t>
              </a:r>
            </a:p>
            <a:p>
              <a:pPr marL="342818" indent="-342818">
                <a:spcBef>
                  <a:spcPct val="20000"/>
                </a:spcBef>
              </a:pPr>
              <a:r>
                <a:rPr lang="en-US" sz="900" dirty="0"/>
                <a:t>    double  </a:t>
              </a:r>
              <a:r>
                <a:rPr lang="en-US" sz="900" dirty="0" err="1"/>
                <a:t>p_xx</a:t>
              </a:r>
              <a:r>
                <a:rPr lang="en-US" sz="900" dirty="0"/>
                <a:t>, </a:t>
              </a:r>
              <a:r>
                <a:rPr lang="en-US" sz="900" dirty="0" err="1"/>
                <a:t>p_xy</a:t>
              </a:r>
              <a:r>
                <a:rPr lang="en-US" sz="900" dirty="0"/>
                <a:t>, </a:t>
              </a:r>
              <a:r>
                <a:rPr lang="en-US" sz="900" dirty="0" err="1"/>
                <a:t>p_xz</a:t>
              </a:r>
              <a:r>
                <a:rPr lang="en-US" sz="900" dirty="0"/>
                <a:t>;</a:t>
              </a:r>
            </a:p>
            <a:p>
              <a:pPr marL="342818" indent="-342818">
                <a:spcBef>
                  <a:spcPct val="20000"/>
                </a:spcBef>
              </a:pPr>
              <a:r>
                <a:rPr lang="en-US" sz="900" dirty="0"/>
                <a:t>    </a:t>
              </a:r>
            </a:p>
            <a:p>
              <a:pPr marL="342818" indent="-342818">
                <a:spcBef>
                  <a:spcPct val="20000"/>
                </a:spcBef>
              </a:pPr>
              <a:r>
                <a:rPr lang="en-US" sz="900" dirty="0"/>
                <a:t> . </a:t>
              </a:r>
            </a:p>
            <a:p>
              <a:pPr marL="342818" indent="-342818">
                <a:spcBef>
                  <a:spcPct val="20000"/>
                </a:spcBef>
              </a:pPr>
              <a:r>
                <a:rPr lang="en-US" sz="900" dirty="0"/>
                <a:t>     .       </a:t>
              </a:r>
              <a:r>
                <a:rPr lang="en-US" sz="900" dirty="0">
                  <a:solidFill>
                    <a:srgbClr val="FF0000"/>
                  </a:solidFill>
                </a:rPr>
                <a:t>(~20 lines of code removed)</a:t>
              </a:r>
              <a:endParaRPr lang="en-US" sz="900" dirty="0"/>
            </a:p>
            <a:p>
              <a:pPr marL="342818" indent="-342818">
                <a:spcBef>
                  <a:spcPct val="20000"/>
                </a:spcBef>
              </a:pPr>
              <a:r>
                <a:rPr lang="en-US" sz="900" dirty="0"/>
                <a:t>          </a:t>
              </a:r>
              <a:r>
                <a:rPr lang="en-US" sz="900" dirty="0" smtClean="0"/>
                <a:t>.</a:t>
              </a:r>
              <a:endParaRPr lang="en-US" sz="900" dirty="0"/>
            </a:p>
            <a:p>
              <a:pPr marL="342818" indent="-342818">
                <a:spcBef>
                  <a:spcPct val="20000"/>
                </a:spcBef>
              </a:pPr>
              <a:r>
                <a:rPr lang="en-US" sz="900" dirty="0"/>
                <a:t>    double </a:t>
              </a:r>
              <a:r>
                <a:rPr lang="en-US" sz="900" dirty="0" err="1"/>
                <a:t>yoy_return</a:t>
              </a:r>
              <a:r>
                <a:rPr lang="en-US" sz="900" dirty="0"/>
                <a:t>;</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p_yy</a:t>
              </a:r>
              <a:r>
                <a:rPr lang="en-US" sz="900" dirty="0"/>
                <a:t>*ell[0]*ell[2]*Y[0] - </a:t>
              </a:r>
              <a:r>
                <a:rPr lang="en-US" sz="900" dirty="0" err="1"/>
                <a:t>p_yy</a:t>
              </a:r>
              <a:r>
                <a:rPr lang="en-US" sz="900" dirty="0"/>
                <a:t>*ell[0]*ell[0]*Y[2];</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p_yx</a:t>
              </a:r>
              <a:r>
                <a:rPr lang="en-US" sz="900" dirty="0"/>
                <a:t>*ell[0]*ell[1]*Y[0] - </a:t>
              </a:r>
              <a:r>
                <a:rPr lang="en-US" sz="900" dirty="0" err="1"/>
                <a:t>p_yx</a:t>
              </a:r>
              <a:r>
                <a:rPr lang="en-US" sz="900" dirty="0"/>
                <a:t>*ell[0]*ell[0]*Y[1];</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p_yz</a:t>
              </a:r>
              <a:r>
                <a:rPr lang="en-US" sz="900" dirty="0"/>
                <a:t>*ell[0]*ell[3]*Y[0] - </a:t>
              </a:r>
              <a:r>
                <a:rPr lang="en-US" sz="900" dirty="0" err="1"/>
                <a:t>p_yz</a:t>
              </a:r>
              <a:r>
                <a:rPr lang="en-US" sz="900" dirty="0"/>
                <a:t>*ell[0]*ell[0]*Y[3];</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p_yy</a:t>
              </a:r>
              <a:r>
                <a:rPr lang="en-US" sz="900" dirty="0"/>
                <a:t> + </a:t>
              </a:r>
              <a:r>
                <a:rPr lang="en-US" sz="900" dirty="0" err="1"/>
                <a:t>p_xx</a:t>
              </a:r>
              <a:r>
                <a:rPr lang="en-US" sz="900" dirty="0"/>
                <a:t>)*ell[1]*ell[2]*Y[1] - (</a:t>
              </a:r>
              <a:r>
                <a:rPr lang="en-US" sz="900" dirty="0" err="1"/>
                <a:t>p_yy</a:t>
              </a:r>
              <a:r>
                <a:rPr lang="en-US" sz="900" dirty="0"/>
                <a:t> + </a:t>
              </a:r>
              <a:r>
                <a:rPr lang="en-US" sz="900" dirty="0" err="1"/>
                <a:t>p_xx</a:t>
              </a:r>
              <a:r>
                <a:rPr lang="en-US" sz="900" dirty="0"/>
                <a:t>)*ell[1]*ell[1]*Y[2];</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p_yy</a:t>
              </a:r>
              <a:r>
                <a:rPr lang="en-US" sz="900" dirty="0"/>
                <a:t> + </a:t>
              </a:r>
              <a:r>
                <a:rPr lang="en-US" sz="900" dirty="0" err="1"/>
                <a:t>p_zz</a:t>
              </a:r>
              <a:r>
                <a:rPr lang="en-US" sz="900" dirty="0"/>
                <a:t>)*ell[3]*ell[2]*Y[3] - (</a:t>
              </a:r>
              <a:r>
                <a:rPr lang="en-US" sz="900" dirty="0" err="1"/>
                <a:t>p_yy</a:t>
              </a:r>
              <a:r>
                <a:rPr lang="en-US" sz="900" dirty="0"/>
                <a:t> + </a:t>
              </a:r>
              <a:r>
                <a:rPr lang="en-US" sz="900" dirty="0" err="1"/>
                <a:t>p_zz</a:t>
              </a:r>
              <a:r>
                <a:rPr lang="en-US" sz="900" dirty="0"/>
                <a:t>)*ell[3]*ell[3]*Y[2];</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p_xz</a:t>
              </a:r>
              <a:r>
                <a:rPr lang="en-US" sz="900" dirty="0"/>
                <a:t>*ell[1]*ell[2]*Y[3] - </a:t>
              </a:r>
              <a:r>
                <a:rPr lang="en-US" sz="900" dirty="0" err="1"/>
                <a:t>p_xz</a:t>
              </a:r>
              <a:r>
                <a:rPr lang="en-US" sz="900" dirty="0"/>
                <a:t>*ell[1]*ell[3]*Y[2];</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p_zx</a:t>
              </a:r>
              <a:r>
                <a:rPr lang="en-US" sz="900" dirty="0"/>
                <a:t>*ell[3]*ell[2]*Y[1] - </a:t>
              </a:r>
              <a:r>
                <a:rPr lang="en-US" sz="900" dirty="0" err="1"/>
                <a:t>p_zx</a:t>
              </a:r>
              <a:r>
                <a:rPr lang="en-US" sz="900" dirty="0"/>
                <a:t>*ell[3]*ell[1]*Y[2];</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p_yz</a:t>
              </a:r>
              <a:r>
                <a:rPr lang="en-US" sz="900" dirty="0"/>
                <a:t>*ell[1]*ell[1]*Y[3] + </a:t>
              </a:r>
              <a:r>
                <a:rPr lang="en-US" sz="900" dirty="0" err="1"/>
                <a:t>p_yz</a:t>
              </a:r>
              <a:r>
                <a:rPr lang="en-US" sz="900" dirty="0"/>
                <a:t>*ell[1]*ell[3]*Y[1];</a:t>
              </a:r>
            </a:p>
            <a:p>
              <a:pPr marL="342818" indent="-342818">
                <a:spcBef>
                  <a:spcPct val="20000"/>
                </a:spcBef>
              </a:pPr>
              <a:r>
                <a:rPr lang="en-US" sz="900" dirty="0"/>
                <a:t>    </a:t>
              </a:r>
            </a:p>
            <a:p>
              <a:pPr marL="342818" indent="-342818">
                <a:spcBef>
                  <a:spcPct val="20000"/>
                </a:spcBef>
              </a:pPr>
              <a:r>
                <a:rPr lang="en-US" sz="900" dirty="0"/>
                <a:t>    </a:t>
              </a:r>
              <a:r>
                <a:rPr lang="en-US" sz="900" dirty="0" err="1"/>
                <a:t>yoy_return</a:t>
              </a:r>
              <a:r>
                <a:rPr lang="en-US" sz="900" dirty="0"/>
                <a:t> = </a:t>
              </a:r>
              <a:r>
                <a:rPr lang="en-US" sz="900" dirty="0" err="1"/>
                <a:t>yoy_return</a:t>
              </a:r>
              <a:r>
                <a:rPr lang="en-US" sz="900" dirty="0"/>
                <a:t> - </a:t>
              </a:r>
              <a:r>
                <a:rPr lang="en-US" sz="900" dirty="0" err="1"/>
                <a:t>p_yx</a:t>
              </a:r>
              <a:r>
                <a:rPr lang="en-US" sz="900" dirty="0"/>
                <a:t>*ell[3]*ell[3]*Y[1] + </a:t>
              </a:r>
              <a:r>
                <a:rPr lang="en-US" sz="900" dirty="0" err="1"/>
                <a:t>p_yx</a:t>
              </a:r>
              <a:r>
                <a:rPr lang="en-US" sz="900" dirty="0"/>
                <a:t>*ell[3]*ell[1]*Y[3];</a:t>
              </a:r>
            </a:p>
            <a:p>
              <a:pPr marL="342818" indent="-342818">
                <a:spcBef>
                  <a:spcPct val="20000"/>
                </a:spcBef>
              </a:pPr>
              <a:r>
                <a:rPr lang="en-US" sz="900" dirty="0"/>
                <a:t>    </a:t>
              </a:r>
            </a:p>
            <a:p>
              <a:pPr marL="342818" indent="-342818">
                <a:spcBef>
                  <a:spcPct val="20000"/>
                </a:spcBef>
              </a:pPr>
              <a:r>
                <a:rPr lang="en-US" sz="900" dirty="0"/>
                <a:t>    return </a:t>
              </a:r>
              <a:r>
                <a:rPr lang="en-US" sz="900" dirty="0" err="1"/>
                <a:t>yoy_return</a:t>
              </a:r>
              <a:r>
                <a:rPr lang="en-US" sz="900" dirty="0"/>
                <a:t>;</a:t>
              </a:r>
            </a:p>
            <a:p>
              <a:pPr marL="342818" indent="-342818">
                <a:spcBef>
                  <a:spcPct val="20000"/>
                </a:spcBef>
              </a:pPr>
              <a:r>
                <a:rPr lang="en-US" sz="900" dirty="0"/>
                <a:t>    </a:t>
              </a:r>
            </a:p>
            <a:p>
              <a:pPr marL="342818" indent="-342818">
                <a:spcBef>
                  <a:spcPct val="20000"/>
                </a:spcBef>
              </a:pPr>
              <a:r>
                <a:rPr lang="en-US" sz="900" dirty="0"/>
                <a:t>    }//close function</a:t>
              </a:r>
            </a:p>
          </p:txBody>
        </p:sp>
        <p:sp>
          <p:nvSpPr>
            <p:cNvPr id="109" name="TextBox 108"/>
            <p:cNvSpPr txBox="1"/>
            <p:nvPr/>
          </p:nvSpPr>
          <p:spPr>
            <a:xfrm>
              <a:off x="1600200" y="17678400"/>
              <a:ext cx="10896600" cy="3170099"/>
            </a:xfrm>
            <a:prstGeom prst="rect">
              <a:avLst/>
            </a:prstGeom>
            <a:noFill/>
          </p:spPr>
          <p:txBody>
            <a:bodyPr wrap="square" rtlCol="0">
              <a:spAutoFit/>
            </a:bodyPr>
            <a:lstStyle/>
            <a:p>
              <a:r>
                <a:rPr lang="en-US" sz="3600" b="1" dirty="0"/>
                <a:t>Other code work / </a:t>
              </a:r>
              <a:r>
                <a:rPr lang="en-US" sz="3600" b="1" dirty="0" smtClean="0"/>
                <a:t>modifications:</a:t>
              </a:r>
            </a:p>
            <a:p>
              <a:r>
                <a:rPr lang="en-US" sz="4400" dirty="0"/>
                <a:t>	</a:t>
              </a:r>
              <a:r>
                <a:rPr lang="en-US" sz="2400" dirty="0" smtClean="0"/>
                <a:t>Adaptive step-size code was modified to include integrating geodesic deviations equations.</a:t>
              </a:r>
            </a:p>
            <a:p>
              <a:endParaRPr lang="en-US" sz="2400" dirty="0"/>
            </a:p>
            <a:p>
              <a:r>
                <a:rPr lang="en-US" sz="2400" dirty="0" smtClean="0"/>
                <a:t>	Total new functions written: 12</a:t>
              </a:r>
            </a:p>
            <a:p>
              <a:r>
                <a:rPr lang="en-US" sz="2400" dirty="0" smtClean="0"/>
                <a:t>	Total new lines of code: 1200</a:t>
              </a:r>
            </a:p>
            <a:p>
              <a:r>
                <a:rPr lang="en-US" sz="2400" dirty="0" smtClean="0"/>
                <a:t>	Total lines of code: 2000</a:t>
              </a:r>
            </a:p>
          </p:txBody>
        </p:sp>
        <p:sp>
          <p:nvSpPr>
            <p:cNvPr id="110" name="TextBox 109"/>
            <p:cNvSpPr txBox="1"/>
            <p:nvPr/>
          </p:nvSpPr>
          <p:spPr>
            <a:xfrm>
              <a:off x="762000" y="21259800"/>
              <a:ext cx="10591799" cy="4724370"/>
            </a:xfrm>
            <a:prstGeom prst="rect">
              <a:avLst/>
            </a:prstGeom>
            <a:noFill/>
          </p:spPr>
          <p:txBody>
            <a:bodyPr wrap="square" rtlCol="0">
              <a:spAutoFit/>
            </a:bodyPr>
            <a:lstStyle/>
            <a:p>
              <a:r>
                <a:rPr lang="en-US" sz="4400" b="1" dirty="0"/>
                <a:t>Current Project </a:t>
              </a:r>
              <a:r>
                <a:rPr lang="en-US" sz="4400" b="1" dirty="0" smtClean="0"/>
                <a:t>Status:</a:t>
              </a:r>
              <a:endParaRPr lang="en-US" sz="4400" b="1" dirty="0"/>
            </a:p>
            <a:p>
              <a:r>
                <a:rPr lang="en-US" dirty="0" smtClean="0"/>
                <a:t>	</a:t>
              </a:r>
              <a:r>
                <a:rPr lang="en-US" sz="2400" dirty="0" smtClean="0"/>
                <a:t>We have a complete code that </a:t>
              </a:r>
              <a:r>
                <a:rPr lang="en-US" sz="2400" dirty="0" smtClean="0"/>
                <a:t>should integrate </a:t>
              </a:r>
              <a:r>
                <a:rPr lang="en-US" sz="2400" dirty="0" smtClean="0"/>
                <a:t>the shape parameters. The code runs if the adaptive step-size is turned off for the shape, but the shapes look wrong. In addition, the size of the error in the shape integration looks too large.</a:t>
              </a:r>
            </a:p>
            <a:p>
              <a:endParaRPr lang="en-US" sz="2400" dirty="0"/>
            </a:p>
            <a:p>
              <a:r>
                <a:rPr lang="en-US" sz="3600" u="sng" dirty="0" smtClean="0"/>
                <a:t>Question remaining</a:t>
              </a:r>
              <a:r>
                <a:rPr lang="en-US" sz="3600" dirty="0" smtClean="0"/>
                <a:t>:  Is the problem a programming bug or conceptual error?</a:t>
              </a:r>
            </a:p>
          </p:txBody>
        </p:sp>
      </p:grpSp>
      <p:sp>
        <p:nvSpPr>
          <p:cNvPr id="111" name="TextBox 110"/>
          <p:cNvSpPr txBox="1"/>
          <p:nvPr/>
        </p:nvSpPr>
        <p:spPr>
          <a:xfrm>
            <a:off x="838200" y="33680401"/>
            <a:ext cx="15925800" cy="2246769"/>
          </a:xfrm>
          <a:prstGeom prst="rect">
            <a:avLst/>
          </a:prstGeom>
          <a:noFill/>
        </p:spPr>
        <p:txBody>
          <a:bodyPr wrap="square" rtlCol="0">
            <a:spAutoFit/>
          </a:bodyPr>
          <a:lstStyle/>
          <a:p>
            <a:r>
              <a:rPr lang="en-US" sz="4400" b="1" dirty="0" smtClean="0"/>
              <a:t>Acknowledgements:  </a:t>
            </a:r>
            <a:endParaRPr lang="en-US" sz="2400" dirty="0" smtClean="0"/>
          </a:p>
          <a:p>
            <a:endParaRPr lang="en-US" sz="2400" dirty="0" smtClean="0"/>
          </a:p>
          <a:p>
            <a:r>
              <a:rPr lang="en-US" sz="2400" dirty="0" smtClean="0"/>
              <a:t>                         Joachim </a:t>
            </a:r>
            <a:r>
              <a:rPr lang="en-US" sz="2400" dirty="0" err="1" smtClean="0"/>
              <a:t>Wambsganss</a:t>
            </a:r>
            <a:r>
              <a:rPr lang="en-US" sz="2400" dirty="0" smtClean="0"/>
              <a:t>, "Gravitational Lensing in Astronomy",  </a:t>
            </a:r>
            <a:r>
              <a:rPr lang="en-US" sz="2400" i="1" dirty="0" smtClean="0"/>
              <a:t>Living Rev. Relativity</a:t>
            </a:r>
            <a:r>
              <a:rPr lang="en-US" sz="2400" dirty="0" smtClean="0"/>
              <a:t> </a:t>
            </a:r>
            <a:r>
              <a:rPr lang="en-US" sz="2400" b="1" dirty="0" smtClean="0"/>
              <a:t>1</a:t>
            </a:r>
            <a:r>
              <a:rPr lang="en-US" sz="2400" dirty="0" smtClean="0"/>
              <a:t>,  (1998),  12. URL (cited on </a:t>
            </a:r>
          </a:p>
          <a:p>
            <a:r>
              <a:rPr lang="en-US" sz="2400" dirty="0" smtClean="0"/>
              <a:t>                                 &lt;date&gt;): http://www.livingreviews.org/lrr-1998-12 </a:t>
            </a:r>
          </a:p>
          <a:p>
            <a:endParaRPr lang="en-US" sz="2400" dirty="0" smtClean="0"/>
          </a:p>
        </p:txBody>
      </p:sp>
      <p:sp>
        <p:nvSpPr>
          <p:cNvPr id="112" name="TextBox 111"/>
          <p:cNvSpPr txBox="1"/>
          <p:nvPr/>
        </p:nvSpPr>
        <p:spPr>
          <a:xfrm>
            <a:off x="27355800" y="34594800"/>
            <a:ext cx="12268200" cy="646331"/>
          </a:xfrm>
          <a:prstGeom prst="rect">
            <a:avLst/>
          </a:prstGeom>
          <a:noFill/>
        </p:spPr>
        <p:txBody>
          <a:bodyPr wrap="square" rtlCol="0">
            <a:spAutoFit/>
          </a:bodyPr>
          <a:lstStyle/>
          <a:p>
            <a:r>
              <a:rPr lang="en-US" sz="3600" dirty="0" smtClean="0"/>
              <a:t>Dr Kling and Collaborators</a:t>
            </a:r>
            <a:endParaRPr lang="en-US" sz="3600" dirty="0"/>
          </a:p>
        </p:txBody>
      </p:sp>
      <p:sp>
        <p:nvSpPr>
          <p:cNvPr id="113" name="TextBox 112"/>
          <p:cNvSpPr txBox="1"/>
          <p:nvPr/>
        </p:nvSpPr>
        <p:spPr>
          <a:xfrm>
            <a:off x="16916400" y="33832800"/>
            <a:ext cx="10287000" cy="1938992"/>
          </a:xfrm>
          <a:prstGeom prst="rect">
            <a:avLst/>
          </a:prstGeom>
          <a:noFill/>
        </p:spPr>
        <p:txBody>
          <a:bodyPr wrap="square" rtlCol="0">
            <a:spAutoFit/>
          </a:bodyPr>
          <a:lstStyle/>
          <a:p>
            <a:r>
              <a:rPr lang="en-US" sz="9600" dirty="0" smtClean="0"/>
              <a:t> </a:t>
            </a:r>
            <a:r>
              <a:rPr lang="en-US" sz="2400" u="sng" dirty="0" err="1" smtClean="0"/>
              <a:t>HubbleSite</a:t>
            </a:r>
            <a:r>
              <a:rPr lang="en-US" sz="2400" dirty="0" smtClean="0"/>
              <a:t>. </a:t>
            </a:r>
            <a:r>
              <a:rPr lang="en-US" sz="2400" u="sng" dirty="0" err="1" smtClean="0"/>
              <a:t>HubbleSite</a:t>
            </a:r>
            <a:r>
              <a:rPr lang="en-US" sz="2400" dirty="0" smtClean="0"/>
              <a:t>. 2000. 6 Aug. 2008</a:t>
            </a:r>
          </a:p>
          <a:p>
            <a:r>
              <a:rPr lang="en-US" sz="2400" dirty="0" smtClean="0"/>
              <a:t>              &lt;http://hubblesite.org/newscenter/archive/releases/2000/07/image/c/&gt;.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651</Words>
  <Application>Microsoft Office PowerPoint</Application>
  <PresentationFormat>Custom</PresentationFormat>
  <Paragraphs>119</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Equation</vt:lpstr>
      <vt:lpstr>Slide 1</vt:lpstr>
    </vt:vector>
  </TitlesOfParts>
  <Company>Bridgewater State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17</cp:revision>
  <dcterms:created xsi:type="dcterms:W3CDTF">2009-04-05T21:10:41Z</dcterms:created>
  <dcterms:modified xsi:type="dcterms:W3CDTF">2009-04-07T21:10:01Z</dcterms:modified>
</cp:coreProperties>
</file>