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290" r:id="rId3"/>
    <p:sldId id="294" r:id="rId4"/>
    <p:sldId id="295" r:id="rId5"/>
    <p:sldId id="256" r:id="rId6"/>
    <p:sldId id="263" r:id="rId7"/>
    <p:sldId id="257" r:id="rId8"/>
    <p:sldId id="269" r:id="rId9"/>
    <p:sldId id="287" r:id="rId10"/>
    <p:sldId id="291" r:id="rId11"/>
    <p:sldId id="292" r:id="rId12"/>
    <p:sldId id="258" r:id="rId13"/>
    <p:sldId id="259" r:id="rId14"/>
    <p:sldId id="288" r:id="rId15"/>
    <p:sldId id="260" r:id="rId16"/>
    <p:sldId id="265" r:id="rId17"/>
    <p:sldId id="266" r:id="rId18"/>
    <p:sldId id="267" r:id="rId19"/>
    <p:sldId id="268" r:id="rId20"/>
    <p:sldId id="289" r:id="rId21"/>
    <p:sldId id="270" r:id="rId22"/>
    <p:sldId id="297" r:id="rId23"/>
    <p:sldId id="296" r:id="rId24"/>
    <p:sldId id="298" r:id="rId25"/>
    <p:sldId id="300" r:id="rId26"/>
    <p:sldId id="299" r:id="rId27"/>
    <p:sldId id="278" r:id="rId28"/>
    <p:sldId id="279" r:id="rId29"/>
    <p:sldId id="271" r:id="rId30"/>
    <p:sldId id="272" r:id="rId31"/>
    <p:sldId id="273" r:id="rId32"/>
    <p:sldId id="275" r:id="rId33"/>
    <p:sldId id="274" r:id="rId34"/>
    <p:sldId id="277" r:id="rId35"/>
    <p:sldId id="280" r:id="rId36"/>
    <p:sldId id="284" r:id="rId37"/>
    <p:sldId id="281" r:id="rId38"/>
    <p:sldId id="285" r:id="rId39"/>
    <p:sldId id="282" r:id="rId40"/>
    <p:sldId id="283" r:id="rId41"/>
    <p:sldId id="286"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9" d="100"/>
          <a:sy n="69" d="100"/>
        </p:scale>
        <p:origin x="8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29C130-193A-4351-890C-1C58A2071B0D}"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8D40A-A1C2-447E-92C6-E0885E99AC8C}" type="slidenum">
              <a:rPr lang="en-US" smtClean="0"/>
              <a:t>‹#›</a:t>
            </a:fld>
            <a:endParaRPr lang="en-US"/>
          </a:p>
        </p:txBody>
      </p:sp>
    </p:spTree>
    <p:extLst>
      <p:ext uri="{BB962C8B-B14F-4D97-AF65-F5344CB8AC3E}">
        <p14:creationId xmlns:p14="http://schemas.microsoft.com/office/powerpoint/2010/main" val="1077872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29C130-193A-4351-890C-1C58A2071B0D}"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8D40A-A1C2-447E-92C6-E0885E99AC8C}" type="slidenum">
              <a:rPr lang="en-US" smtClean="0"/>
              <a:t>‹#›</a:t>
            </a:fld>
            <a:endParaRPr lang="en-US"/>
          </a:p>
        </p:txBody>
      </p:sp>
    </p:spTree>
    <p:extLst>
      <p:ext uri="{BB962C8B-B14F-4D97-AF65-F5344CB8AC3E}">
        <p14:creationId xmlns:p14="http://schemas.microsoft.com/office/powerpoint/2010/main" val="1954691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29C130-193A-4351-890C-1C58A2071B0D}"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8D40A-A1C2-447E-92C6-E0885E99AC8C}" type="slidenum">
              <a:rPr lang="en-US" smtClean="0"/>
              <a:t>‹#›</a:t>
            </a:fld>
            <a:endParaRPr lang="en-US"/>
          </a:p>
        </p:txBody>
      </p:sp>
    </p:spTree>
    <p:extLst>
      <p:ext uri="{BB962C8B-B14F-4D97-AF65-F5344CB8AC3E}">
        <p14:creationId xmlns:p14="http://schemas.microsoft.com/office/powerpoint/2010/main" val="3045137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29C130-193A-4351-890C-1C58A2071B0D}"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8D40A-A1C2-447E-92C6-E0885E99AC8C}" type="slidenum">
              <a:rPr lang="en-US" smtClean="0"/>
              <a:t>‹#›</a:t>
            </a:fld>
            <a:endParaRPr lang="en-US"/>
          </a:p>
        </p:txBody>
      </p:sp>
    </p:spTree>
    <p:extLst>
      <p:ext uri="{BB962C8B-B14F-4D97-AF65-F5344CB8AC3E}">
        <p14:creationId xmlns:p14="http://schemas.microsoft.com/office/powerpoint/2010/main" val="1531021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29C130-193A-4351-890C-1C58A2071B0D}"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8D40A-A1C2-447E-92C6-E0885E99AC8C}" type="slidenum">
              <a:rPr lang="en-US" smtClean="0"/>
              <a:t>‹#›</a:t>
            </a:fld>
            <a:endParaRPr lang="en-US"/>
          </a:p>
        </p:txBody>
      </p:sp>
    </p:spTree>
    <p:extLst>
      <p:ext uri="{BB962C8B-B14F-4D97-AF65-F5344CB8AC3E}">
        <p14:creationId xmlns:p14="http://schemas.microsoft.com/office/powerpoint/2010/main" val="2289195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29C130-193A-4351-890C-1C58A2071B0D}"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8D40A-A1C2-447E-92C6-E0885E99AC8C}" type="slidenum">
              <a:rPr lang="en-US" smtClean="0"/>
              <a:t>‹#›</a:t>
            </a:fld>
            <a:endParaRPr lang="en-US"/>
          </a:p>
        </p:txBody>
      </p:sp>
    </p:spTree>
    <p:extLst>
      <p:ext uri="{BB962C8B-B14F-4D97-AF65-F5344CB8AC3E}">
        <p14:creationId xmlns:p14="http://schemas.microsoft.com/office/powerpoint/2010/main" val="729357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29C130-193A-4351-890C-1C58A2071B0D}"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68D40A-A1C2-447E-92C6-E0885E99AC8C}" type="slidenum">
              <a:rPr lang="en-US" smtClean="0"/>
              <a:t>‹#›</a:t>
            </a:fld>
            <a:endParaRPr lang="en-US"/>
          </a:p>
        </p:txBody>
      </p:sp>
    </p:spTree>
    <p:extLst>
      <p:ext uri="{BB962C8B-B14F-4D97-AF65-F5344CB8AC3E}">
        <p14:creationId xmlns:p14="http://schemas.microsoft.com/office/powerpoint/2010/main" val="2888519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29C130-193A-4351-890C-1C58A2071B0D}" type="datetimeFigureOut">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68D40A-A1C2-447E-92C6-E0885E99AC8C}" type="slidenum">
              <a:rPr lang="en-US" smtClean="0"/>
              <a:t>‹#›</a:t>
            </a:fld>
            <a:endParaRPr lang="en-US"/>
          </a:p>
        </p:txBody>
      </p:sp>
    </p:spTree>
    <p:extLst>
      <p:ext uri="{BB962C8B-B14F-4D97-AF65-F5344CB8AC3E}">
        <p14:creationId xmlns:p14="http://schemas.microsoft.com/office/powerpoint/2010/main" val="727991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9C130-193A-4351-890C-1C58A2071B0D}" type="datetimeFigureOut">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68D40A-A1C2-447E-92C6-E0885E99AC8C}" type="slidenum">
              <a:rPr lang="en-US" smtClean="0"/>
              <a:t>‹#›</a:t>
            </a:fld>
            <a:endParaRPr lang="en-US"/>
          </a:p>
        </p:txBody>
      </p:sp>
    </p:spTree>
    <p:extLst>
      <p:ext uri="{BB962C8B-B14F-4D97-AF65-F5344CB8AC3E}">
        <p14:creationId xmlns:p14="http://schemas.microsoft.com/office/powerpoint/2010/main" val="298588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29C130-193A-4351-890C-1C58A2071B0D}"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8D40A-A1C2-447E-92C6-E0885E99AC8C}" type="slidenum">
              <a:rPr lang="en-US" smtClean="0"/>
              <a:t>‹#›</a:t>
            </a:fld>
            <a:endParaRPr lang="en-US"/>
          </a:p>
        </p:txBody>
      </p:sp>
    </p:spTree>
    <p:extLst>
      <p:ext uri="{BB962C8B-B14F-4D97-AF65-F5344CB8AC3E}">
        <p14:creationId xmlns:p14="http://schemas.microsoft.com/office/powerpoint/2010/main" val="1912893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29C130-193A-4351-890C-1C58A2071B0D}"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8D40A-A1C2-447E-92C6-E0885E99AC8C}" type="slidenum">
              <a:rPr lang="en-US" smtClean="0"/>
              <a:t>‹#›</a:t>
            </a:fld>
            <a:endParaRPr lang="en-US"/>
          </a:p>
        </p:txBody>
      </p:sp>
    </p:spTree>
    <p:extLst>
      <p:ext uri="{BB962C8B-B14F-4D97-AF65-F5344CB8AC3E}">
        <p14:creationId xmlns:p14="http://schemas.microsoft.com/office/powerpoint/2010/main" val="1402654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29C130-193A-4351-890C-1C58A2071B0D}" type="datetimeFigureOut">
              <a:rPr lang="en-US" smtClean="0"/>
              <a:t>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68D40A-A1C2-447E-92C6-E0885E99AC8C}" type="slidenum">
              <a:rPr lang="en-US" smtClean="0"/>
              <a:t>‹#›</a:t>
            </a:fld>
            <a:endParaRPr lang="en-US"/>
          </a:p>
        </p:txBody>
      </p:sp>
    </p:spTree>
    <p:extLst>
      <p:ext uri="{BB962C8B-B14F-4D97-AF65-F5344CB8AC3E}">
        <p14:creationId xmlns:p14="http://schemas.microsoft.com/office/powerpoint/2010/main" val="3895422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Quantitative Reasoning in Philosophy</a:t>
            </a:r>
          </a:p>
        </p:txBody>
      </p:sp>
      <p:sp>
        <p:nvSpPr>
          <p:cNvPr id="3" name="Subtitle 2"/>
          <p:cNvSpPr>
            <a:spLocks noGrp="1"/>
          </p:cNvSpPr>
          <p:nvPr>
            <p:ph type="subTitle" idx="1"/>
          </p:nvPr>
        </p:nvSpPr>
        <p:spPr>
          <a:xfrm>
            <a:off x="1524000" y="3602038"/>
            <a:ext cx="9144000" cy="2595562"/>
          </a:xfrm>
        </p:spPr>
        <p:txBody>
          <a:bodyPr>
            <a:normAutofit/>
          </a:bodyPr>
          <a:lstStyle/>
          <a:p>
            <a:endParaRPr lang="en-US" sz="3200" dirty="0" smtClean="0"/>
          </a:p>
          <a:p>
            <a:r>
              <a:rPr lang="en-US" sz="3500" dirty="0" smtClean="0"/>
              <a:t>Teaching </a:t>
            </a:r>
            <a:r>
              <a:rPr lang="en-US" sz="3500" dirty="0"/>
              <a:t>Probability and Decision Theory in </a:t>
            </a:r>
            <a:r>
              <a:rPr lang="en-US" sz="3500" dirty="0" smtClean="0"/>
              <a:t>Foundations </a:t>
            </a:r>
            <a:r>
              <a:rPr lang="en-US" sz="3500" dirty="0"/>
              <a:t>of Logical </a:t>
            </a:r>
            <a:r>
              <a:rPr lang="en-US" sz="3500" dirty="0" smtClean="0"/>
              <a:t>Reasoning</a:t>
            </a:r>
          </a:p>
          <a:p>
            <a:endParaRPr lang="en-US" sz="3500" dirty="0"/>
          </a:p>
        </p:txBody>
      </p:sp>
    </p:spTree>
    <p:extLst>
      <p:ext uri="{BB962C8B-B14F-4D97-AF65-F5344CB8AC3E}">
        <p14:creationId xmlns:p14="http://schemas.microsoft.com/office/powerpoint/2010/main" val="3709327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Gambler’s </a:t>
            </a:r>
            <a:r>
              <a:rPr lang="en-US" b="1" dirty="0" smtClean="0"/>
              <a:t>Fallacy</a:t>
            </a:r>
            <a:r>
              <a:rPr lang="en-US" dirty="0" smtClean="0"/>
              <a:t>: </a:t>
            </a:r>
            <a:br>
              <a:rPr lang="en-US" dirty="0" smtClean="0"/>
            </a:br>
            <a:r>
              <a:rPr lang="en-US" sz="4000" dirty="0" smtClean="0"/>
              <a:t>Misapplication of the Law of Large Numbers</a:t>
            </a:r>
            <a:endParaRPr lang="en-US" sz="4000" dirty="0"/>
          </a:p>
        </p:txBody>
      </p:sp>
      <p:sp>
        <p:nvSpPr>
          <p:cNvPr id="3" name="Content Placeholder 2"/>
          <p:cNvSpPr>
            <a:spLocks noGrp="1"/>
          </p:cNvSpPr>
          <p:nvPr>
            <p:ph idx="1"/>
          </p:nvPr>
        </p:nvSpPr>
        <p:spPr/>
        <p:txBody>
          <a:bodyPr>
            <a:normAutofit/>
          </a:bodyPr>
          <a:lstStyle/>
          <a:p>
            <a:pPr marL="0" indent="0" algn="ctr">
              <a:buNone/>
            </a:pPr>
            <a:endParaRPr lang="en-US" dirty="0" smtClean="0"/>
          </a:p>
          <a:p>
            <a:r>
              <a:rPr lang="en-US" sz="3200" u="sng" dirty="0" smtClean="0">
                <a:cs typeface="Times New Roman" panose="02020603050405020304" pitchFamily="18" charset="0"/>
              </a:rPr>
              <a:t>The Law of Large Numbers</a:t>
            </a:r>
            <a:r>
              <a:rPr lang="en-US" sz="3200" dirty="0" smtClean="0">
                <a:cs typeface="Times New Roman" panose="02020603050405020304" pitchFamily="18" charset="0"/>
              </a:rPr>
              <a:t> describes </a:t>
            </a:r>
            <a:r>
              <a:rPr lang="en-US" sz="3200" dirty="0">
                <a:cs typeface="Times New Roman" panose="02020603050405020304" pitchFamily="18" charset="0"/>
              </a:rPr>
              <a:t>the result of performing the same experiment a large number of </a:t>
            </a:r>
            <a:r>
              <a:rPr lang="en-US" sz="3200" dirty="0" smtClean="0">
                <a:cs typeface="Times New Roman" panose="02020603050405020304" pitchFamily="18" charset="0"/>
              </a:rPr>
              <a:t>times.  According </a:t>
            </a:r>
            <a:r>
              <a:rPr lang="en-US" sz="3200" dirty="0">
                <a:cs typeface="Times New Roman" panose="02020603050405020304" pitchFamily="18" charset="0"/>
              </a:rPr>
              <a:t>to the law, the </a:t>
            </a:r>
            <a:r>
              <a:rPr lang="en-US" sz="3200" i="1" dirty="0" smtClean="0">
                <a:cs typeface="Times New Roman" panose="02020603050405020304" pitchFamily="18" charset="0"/>
              </a:rPr>
              <a:t>average of </a:t>
            </a:r>
            <a:r>
              <a:rPr lang="en-US" sz="3200" i="1" dirty="0">
                <a:cs typeface="Times New Roman" panose="02020603050405020304" pitchFamily="18" charset="0"/>
              </a:rPr>
              <a:t>the results obtained from a large number of trials should be close to the </a:t>
            </a:r>
            <a:r>
              <a:rPr lang="en-US" sz="3200" i="1" dirty="0" smtClean="0">
                <a:cs typeface="Times New Roman" panose="02020603050405020304" pitchFamily="18" charset="0"/>
              </a:rPr>
              <a:t>expected value, </a:t>
            </a:r>
            <a:r>
              <a:rPr lang="en-US" sz="3200" dirty="0">
                <a:cs typeface="Times New Roman" panose="02020603050405020304" pitchFamily="18" charset="0"/>
              </a:rPr>
              <a:t>and</a:t>
            </a:r>
            <a:r>
              <a:rPr lang="en-US" sz="3200" i="1" dirty="0">
                <a:cs typeface="Times New Roman" panose="02020603050405020304" pitchFamily="18" charset="0"/>
              </a:rPr>
              <a:t> will tend to become closer as </a:t>
            </a:r>
            <a:r>
              <a:rPr lang="en-US" sz="3200" i="1" dirty="0" smtClean="0">
                <a:cs typeface="Times New Roman" panose="02020603050405020304" pitchFamily="18" charset="0"/>
              </a:rPr>
              <a:t>more trials </a:t>
            </a:r>
            <a:r>
              <a:rPr lang="en-US" sz="3200" i="1" dirty="0">
                <a:cs typeface="Times New Roman" panose="02020603050405020304" pitchFamily="18" charset="0"/>
              </a:rPr>
              <a:t>are performed</a:t>
            </a:r>
            <a:r>
              <a:rPr lang="en-US" sz="3200" dirty="0">
                <a:cs typeface="Times New Roman" panose="02020603050405020304" pitchFamily="18" charset="0"/>
              </a:rPr>
              <a:t>.</a:t>
            </a:r>
            <a:endParaRPr lang="en-US" sz="3200" dirty="0" smtClean="0">
              <a:cs typeface="Times New Roman" panose="02020603050405020304" pitchFamily="18" charset="0"/>
            </a:endParaRPr>
          </a:p>
          <a:p>
            <a:pPr marL="0" indent="0" algn="ctr">
              <a:buNone/>
            </a:pPr>
            <a:endParaRPr lang="en-US" dirty="0"/>
          </a:p>
          <a:p>
            <a:pPr marL="0" indent="0" algn="ctr">
              <a:buNone/>
            </a:pPr>
            <a:endParaRPr lang="en-US" dirty="0" smtClean="0"/>
          </a:p>
          <a:p>
            <a:endParaRPr lang="en-US" dirty="0"/>
          </a:p>
        </p:txBody>
      </p:sp>
    </p:spTree>
    <p:extLst>
      <p:ext uri="{BB962C8B-B14F-4D97-AF65-F5344CB8AC3E}">
        <p14:creationId xmlns:p14="http://schemas.microsoft.com/office/powerpoint/2010/main" val="3516569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Gambler’s Fallacy</a:t>
            </a:r>
            <a:r>
              <a:rPr lang="en-US" dirty="0"/>
              <a:t>: </a:t>
            </a:r>
            <a:br>
              <a:rPr lang="en-US" dirty="0"/>
            </a:br>
            <a:r>
              <a:rPr lang="en-US" dirty="0"/>
              <a:t>Misapplication of the Law of Large Numbers</a:t>
            </a:r>
          </a:p>
        </p:txBody>
      </p:sp>
      <p:sp>
        <p:nvSpPr>
          <p:cNvPr id="3" name="Content Placeholder 2"/>
          <p:cNvSpPr>
            <a:spLocks noGrp="1"/>
          </p:cNvSpPr>
          <p:nvPr>
            <p:ph idx="1"/>
          </p:nvPr>
        </p:nvSpPr>
        <p:spPr>
          <a:xfrm>
            <a:off x="838200" y="1825624"/>
            <a:ext cx="10515600" cy="4689475"/>
          </a:xfrm>
        </p:spPr>
        <p:txBody>
          <a:bodyPr/>
          <a:lstStyle/>
          <a:p>
            <a:pPr marL="0" indent="0" algn="ctr">
              <a:buNone/>
            </a:pPr>
            <a:endParaRPr lang="en-US" dirty="0" smtClean="0"/>
          </a:p>
          <a:p>
            <a:pPr marL="0" indent="0" algn="ctr">
              <a:buNone/>
            </a:pPr>
            <a:r>
              <a:rPr lang="en-US" sz="3200" dirty="0" smtClean="0"/>
              <a:t>Which </a:t>
            </a:r>
            <a:r>
              <a:rPr lang="en-US" sz="3200" dirty="0"/>
              <a:t>sequence of coin tosses is most likely random?</a:t>
            </a:r>
          </a:p>
          <a:p>
            <a:pPr marL="0" indent="0">
              <a:buNone/>
            </a:pPr>
            <a:endParaRPr lang="en-US" dirty="0"/>
          </a:p>
          <a:p>
            <a:pPr marL="0" indent="0" algn="ctr">
              <a:buNone/>
            </a:pPr>
            <a:r>
              <a:rPr lang="en-US" dirty="0"/>
              <a:t>T H T H T H T H T H T H T H </a:t>
            </a:r>
          </a:p>
          <a:p>
            <a:pPr marL="0" indent="0" algn="ctr">
              <a:buNone/>
            </a:pPr>
            <a:endParaRPr lang="en-US" dirty="0"/>
          </a:p>
          <a:p>
            <a:pPr marL="0" indent="0" algn="ctr">
              <a:buNone/>
            </a:pPr>
            <a:r>
              <a:rPr lang="en-US" dirty="0"/>
              <a:t>Or</a:t>
            </a:r>
          </a:p>
          <a:p>
            <a:pPr marL="0" indent="0" algn="ctr">
              <a:buNone/>
            </a:pPr>
            <a:endParaRPr lang="en-US" dirty="0"/>
          </a:p>
          <a:p>
            <a:pPr marL="0" indent="0" algn="ctr">
              <a:buNone/>
            </a:pPr>
            <a:r>
              <a:rPr lang="en-US" dirty="0"/>
              <a:t>H T </a:t>
            </a:r>
            <a:r>
              <a:rPr lang="en-US" dirty="0" err="1"/>
              <a:t>T</a:t>
            </a:r>
            <a:r>
              <a:rPr lang="en-US" dirty="0"/>
              <a:t> </a:t>
            </a:r>
            <a:r>
              <a:rPr lang="en-US" dirty="0" err="1"/>
              <a:t>T</a:t>
            </a:r>
            <a:r>
              <a:rPr lang="en-US" dirty="0"/>
              <a:t> H T H T </a:t>
            </a:r>
            <a:r>
              <a:rPr lang="en-US" dirty="0" err="1"/>
              <a:t>T</a:t>
            </a:r>
            <a:r>
              <a:rPr lang="en-US" dirty="0"/>
              <a:t> H </a:t>
            </a:r>
            <a:r>
              <a:rPr lang="en-US" dirty="0" err="1"/>
              <a:t>H</a:t>
            </a:r>
            <a:r>
              <a:rPr lang="en-US" dirty="0"/>
              <a:t> T H </a:t>
            </a:r>
            <a:r>
              <a:rPr lang="en-US" dirty="0" err="1"/>
              <a:t>H</a:t>
            </a:r>
            <a:r>
              <a:rPr lang="en-US" dirty="0"/>
              <a:t> </a:t>
            </a:r>
          </a:p>
          <a:p>
            <a:endParaRPr lang="en-US" dirty="0"/>
          </a:p>
        </p:txBody>
      </p:sp>
    </p:spTree>
    <p:extLst>
      <p:ext uri="{BB962C8B-B14F-4D97-AF65-F5344CB8AC3E}">
        <p14:creationId xmlns:p14="http://schemas.microsoft.com/office/powerpoint/2010/main" val="1963461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Representativeness Heuristic</a:t>
            </a:r>
          </a:p>
        </p:txBody>
      </p:sp>
      <p:sp>
        <p:nvSpPr>
          <p:cNvPr id="3" name="Content Placeholder 2"/>
          <p:cNvSpPr>
            <a:spLocks noGrp="1"/>
          </p:cNvSpPr>
          <p:nvPr>
            <p:ph idx="1"/>
          </p:nvPr>
        </p:nvSpPr>
        <p:spPr>
          <a:xfrm>
            <a:off x="838200" y="1690688"/>
            <a:ext cx="10515600" cy="5027611"/>
          </a:xfrm>
        </p:spPr>
        <p:txBody>
          <a:bodyPr>
            <a:normAutofit fontScale="92500" lnSpcReduction="10000"/>
          </a:bodyPr>
          <a:lstStyle/>
          <a:p>
            <a:pPr marL="0" indent="0">
              <a:buNone/>
            </a:pPr>
            <a:r>
              <a:rPr lang="en-US" dirty="0" smtClean="0"/>
              <a:t>How would you decide if the following two passages were typed </a:t>
            </a:r>
            <a:r>
              <a:rPr lang="en-US" b="1" dirty="0"/>
              <a:t>deliberately</a:t>
            </a:r>
            <a:r>
              <a:rPr lang="en-US" dirty="0"/>
              <a:t> </a:t>
            </a:r>
            <a:r>
              <a:rPr lang="en-US" dirty="0" smtClean="0"/>
              <a:t>or </a:t>
            </a:r>
            <a:r>
              <a:rPr lang="en-US" b="1" dirty="0" smtClean="0"/>
              <a:t>randomly</a:t>
            </a:r>
            <a:r>
              <a:rPr lang="en-US" dirty="0" smtClean="0"/>
              <a:t>?</a:t>
            </a:r>
          </a:p>
          <a:p>
            <a:pPr marL="0" indent="0">
              <a:buNone/>
            </a:pPr>
            <a:endParaRPr lang="en-US" dirty="0"/>
          </a:p>
          <a:p>
            <a:r>
              <a:rPr lang="en-US" dirty="0" smtClean="0"/>
              <a:t>“</a:t>
            </a:r>
            <a:r>
              <a:rPr lang="en-US" dirty="0" err="1" smtClean="0"/>
              <a:t>asdf;lkj</a:t>
            </a:r>
            <a:r>
              <a:rPr lang="en-US" dirty="0" smtClean="0"/>
              <a:t> </a:t>
            </a:r>
            <a:r>
              <a:rPr lang="en-US" dirty="0" err="1"/>
              <a:t>sdfoi</a:t>
            </a:r>
            <a:r>
              <a:rPr lang="en-US" dirty="0"/>
              <a:t> </a:t>
            </a:r>
            <a:r>
              <a:rPr lang="en-US" dirty="0" err="1"/>
              <a:t>dfkjfasiu</a:t>
            </a:r>
            <a:r>
              <a:rPr lang="en-US" dirty="0"/>
              <a:t> </a:t>
            </a:r>
            <a:r>
              <a:rPr lang="en-US" dirty="0" err="1"/>
              <a:t>aspfhsd</a:t>
            </a:r>
            <a:r>
              <a:rPr lang="en-US" dirty="0"/>
              <a:t> </a:t>
            </a:r>
            <a:r>
              <a:rPr lang="en-US" dirty="0" err="1"/>
              <a:t>safoi</a:t>
            </a:r>
            <a:r>
              <a:rPr lang="en-US" dirty="0"/>
              <a:t> </a:t>
            </a:r>
            <a:r>
              <a:rPr lang="en-US" dirty="0" err="1"/>
              <a:t>sdfpoiuysdf</a:t>
            </a:r>
            <a:r>
              <a:rPr lang="en-US" dirty="0"/>
              <a:t> </a:t>
            </a:r>
            <a:r>
              <a:rPr lang="en-US" dirty="0" err="1"/>
              <a:t>oishj</a:t>
            </a:r>
            <a:r>
              <a:rPr lang="en-US" dirty="0"/>
              <a:t> ops </a:t>
            </a:r>
            <a:r>
              <a:rPr lang="en-US" dirty="0" err="1"/>
              <a:t>isdy</a:t>
            </a:r>
            <a:r>
              <a:rPr lang="en-US" dirty="0"/>
              <a:t> </a:t>
            </a:r>
            <a:r>
              <a:rPr lang="en-US" dirty="0" err="1"/>
              <a:t>sdiuh</a:t>
            </a:r>
            <a:r>
              <a:rPr lang="en-US" dirty="0"/>
              <a:t> </a:t>
            </a:r>
            <a:r>
              <a:rPr lang="en-US" dirty="0" err="1" smtClean="0"/>
              <a:t>sadigsdi</a:t>
            </a:r>
            <a:r>
              <a:rPr lang="en-US" dirty="0" smtClean="0"/>
              <a:t> </a:t>
            </a:r>
            <a:r>
              <a:rPr lang="en-US" dirty="0" err="1"/>
              <a:t>usdfoiu</a:t>
            </a:r>
            <a:r>
              <a:rPr lang="en-US" dirty="0"/>
              <a:t> </a:t>
            </a:r>
            <a:r>
              <a:rPr lang="en-US" dirty="0" err="1"/>
              <a:t>sadiu</a:t>
            </a:r>
            <a:r>
              <a:rPr lang="en-US" dirty="0"/>
              <a:t> </a:t>
            </a:r>
            <a:r>
              <a:rPr lang="en-US" dirty="0" err="1"/>
              <a:t>sdutysadliuhasdfnkj</a:t>
            </a:r>
            <a:r>
              <a:rPr lang="en-US" dirty="0"/>
              <a:t> </a:t>
            </a:r>
            <a:r>
              <a:rPr lang="en-US" dirty="0" err="1"/>
              <a:t>sdiusdi</a:t>
            </a:r>
            <a:r>
              <a:rPr lang="en-US" dirty="0"/>
              <a:t> </a:t>
            </a:r>
            <a:r>
              <a:rPr lang="en-US" dirty="0" err="1" smtClean="0"/>
              <a:t>uysdiuysdfhi</a:t>
            </a:r>
            <a:r>
              <a:rPr lang="en-US" dirty="0" smtClean="0"/>
              <a:t>.”</a:t>
            </a:r>
          </a:p>
          <a:p>
            <a:endParaRPr lang="en-US" dirty="0"/>
          </a:p>
          <a:p>
            <a:r>
              <a:rPr lang="en-US" dirty="0" smtClean="0"/>
              <a:t>“In </a:t>
            </a:r>
            <a:r>
              <a:rPr lang="en-US" dirty="0"/>
              <a:t>1815, M. Charles-Francois-</a:t>
            </a:r>
            <a:r>
              <a:rPr lang="en-US" dirty="0" err="1"/>
              <a:t>Bienvenu</a:t>
            </a:r>
            <a:r>
              <a:rPr lang="en-US" dirty="0"/>
              <a:t> </a:t>
            </a:r>
            <a:r>
              <a:rPr lang="en-US" dirty="0" err="1"/>
              <a:t>Myriel</a:t>
            </a:r>
            <a:r>
              <a:rPr lang="en-US" dirty="0"/>
              <a:t> was Bishop of </a:t>
            </a:r>
            <a:r>
              <a:rPr lang="en-US" dirty="0" err="1"/>
              <a:t>Digne</a:t>
            </a:r>
            <a:r>
              <a:rPr lang="en-US" dirty="0"/>
              <a:t>. </a:t>
            </a:r>
            <a:r>
              <a:rPr lang="en-US" dirty="0" smtClean="0"/>
              <a:t>He was </a:t>
            </a:r>
            <a:r>
              <a:rPr lang="en-US" dirty="0"/>
              <a:t>an old man of about </a:t>
            </a:r>
            <a:r>
              <a:rPr lang="en-US" dirty="0" smtClean="0"/>
              <a:t>seventy-five years </a:t>
            </a:r>
            <a:r>
              <a:rPr lang="en-US" dirty="0"/>
              <a:t>of age; he had occupied </a:t>
            </a:r>
            <a:r>
              <a:rPr lang="en-US" dirty="0" smtClean="0"/>
              <a:t>the see </a:t>
            </a:r>
            <a:r>
              <a:rPr lang="en-US" dirty="0"/>
              <a:t>of </a:t>
            </a:r>
            <a:r>
              <a:rPr lang="en-US" dirty="0" err="1"/>
              <a:t>Digne</a:t>
            </a:r>
            <a:r>
              <a:rPr lang="en-US" dirty="0"/>
              <a:t> since 1806</a:t>
            </a:r>
            <a:r>
              <a:rPr lang="en-US" dirty="0" smtClean="0"/>
              <a:t>.”</a:t>
            </a:r>
          </a:p>
          <a:p>
            <a:endParaRPr lang="en-US" dirty="0" smtClean="0"/>
          </a:p>
          <a:p>
            <a:pPr lvl="1"/>
            <a:r>
              <a:rPr lang="en-US" dirty="0"/>
              <a:t>The </a:t>
            </a:r>
            <a:r>
              <a:rPr lang="en-US" b="1" dirty="0" smtClean="0"/>
              <a:t>first</a:t>
            </a:r>
            <a:r>
              <a:rPr lang="en-US" dirty="0" smtClean="0"/>
              <a:t> </a:t>
            </a:r>
            <a:r>
              <a:rPr lang="en-US" dirty="0"/>
              <a:t>is representative of random typing on a keyboard</a:t>
            </a:r>
            <a:r>
              <a:rPr lang="en-US" dirty="0" smtClean="0"/>
              <a:t>.</a:t>
            </a:r>
          </a:p>
          <a:p>
            <a:pPr lvl="1"/>
            <a:r>
              <a:rPr lang="en-US" dirty="0" smtClean="0"/>
              <a:t>The </a:t>
            </a:r>
            <a:r>
              <a:rPr lang="en-US" b="1" dirty="0" smtClean="0"/>
              <a:t>second</a:t>
            </a:r>
            <a:r>
              <a:rPr lang="en-US" dirty="0" smtClean="0"/>
              <a:t> is representative of deliberate intention to communicate a specific message.</a:t>
            </a:r>
          </a:p>
          <a:p>
            <a:pPr lvl="1"/>
            <a:endParaRPr lang="en-US" dirty="0" smtClean="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3553096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Representativeness Heuristic</a:t>
            </a:r>
            <a:endParaRPr lang="en-US" dirty="0"/>
          </a:p>
        </p:txBody>
      </p:sp>
      <p:sp>
        <p:nvSpPr>
          <p:cNvPr id="3" name="Content Placeholder 2"/>
          <p:cNvSpPr>
            <a:spLocks noGrp="1"/>
          </p:cNvSpPr>
          <p:nvPr>
            <p:ph idx="1"/>
          </p:nvPr>
        </p:nvSpPr>
        <p:spPr>
          <a:xfrm>
            <a:off x="838200" y="1825624"/>
            <a:ext cx="10515600" cy="4600575"/>
          </a:xfrm>
        </p:spPr>
        <p:txBody>
          <a:bodyPr>
            <a:normAutofit/>
          </a:bodyPr>
          <a:lstStyle/>
          <a:p>
            <a:r>
              <a:rPr lang="en-US" dirty="0" smtClean="0"/>
              <a:t>The chances of randomly generating gibberish are </a:t>
            </a:r>
            <a:r>
              <a:rPr lang="en-US" b="1" dirty="0" smtClean="0"/>
              <a:t>much higher </a:t>
            </a:r>
            <a:r>
              <a:rPr lang="en-US" dirty="0" smtClean="0"/>
              <a:t>than randomly generating an intelligent message (i.e. if I was just randomly hitting my keyboard).  </a:t>
            </a:r>
          </a:p>
          <a:p>
            <a:endParaRPr lang="en-US" dirty="0" smtClean="0"/>
          </a:p>
          <a:p>
            <a:r>
              <a:rPr lang="en-US" dirty="0" smtClean="0"/>
              <a:t>But, what if the question were </a:t>
            </a:r>
            <a:r>
              <a:rPr lang="en-US" b="1" dirty="0" smtClean="0"/>
              <a:t>slightly different</a:t>
            </a:r>
            <a:r>
              <a:rPr lang="en-US" dirty="0" smtClean="0"/>
              <a:t>: How </a:t>
            </a:r>
            <a:r>
              <a:rPr lang="en-US" dirty="0"/>
              <a:t>would you decide </a:t>
            </a:r>
            <a:r>
              <a:rPr lang="en-US" u="sng" dirty="0" smtClean="0"/>
              <a:t>which of </a:t>
            </a:r>
            <a:r>
              <a:rPr lang="en-US" u="sng" dirty="0"/>
              <a:t>the following two passages </a:t>
            </a:r>
            <a:r>
              <a:rPr lang="en-US" u="sng" dirty="0" smtClean="0"/>
              <a:t>is more likely to be randomly generated</a:t>
            </a:r>
            <a:r>
              <a:rPr lang="en-US" dirty="0" smtClean="0"/>
              <a:t>?</a:t>
            </a:r>
          </a:p>
          <a:p>
            <a:pPr lvl="1"/>
            <a:r>
              <a:rPr lang="en-US" dirty="0"/>
              <a:t>T</a:t>
            </a:r>
            <a:r>
              <a:rPr lang="en-US" dirty="0" smtClean="0"/>
              <a:t>he </a:t>
            </a:r>
            <a:r>
              <a:rPr lang="en-US" dirty="0"/>
              <a:t>chances of generating </a:t>
            </a:r>
            <a:r>
              <a:rPr lang="en-US" b="1" i="1" dirty="0"/>
              <a:t>that particular </a:t>
            </a:r>
            <a:r>
              <a:rPr lang="en-US" dirty="0"/>
              <a:t>sequence of gibberish is the same as generating a specific sequence (same number of characters) of intelligent, meaningful text.</a:t>
            </a:r>
          </a:p>
          <a:p>
            <a:pPr marL="457200" lvl="1" indent="0">
              <a:buNone/>
            </a:pPr>
            <a:endParaRPr lang="en-US" dirty="0"/>
          </a:p>
          <a:p>
            <a:pPr marL="0" indent="0">
              <a:buNone/>
            </a:pPr>
            <a:endParaRPr lang="en-US" dirty="0"/>
          </a:p>
        </p:txBody>
      </p:sp>
    </p:spTree>
    <p:extLst>
      <p:ext uri="{BB962C8B-B14F-4D97-AF65-F5344CB8AC3E}">
        <p14:creationId xmlns:p14="http://schemas.microsoft.com/office/powerpoint/2010/main" val="41775667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Representativeness Heuristic</a:t>
            </a:r>
          </a:p>
        </p:txBody>
      </p:sp>
      <p:sp>
        <p:nvSpPr>
          <p:cNvPr id="3" name="Content Placeholder 2"/>
          <p:cNvSpPr>
            <a:spLocks noGrp="1"/>
          </p:cNvSpPr>
          <p:nvPr>
            <p:ph idx="1"/>
          </p:nvPr>
        </p:nvSpPr>
        <p:spPr/>
        <p:txBody>
          <a:bodyPr/>
          <a:lstStyle/>
          <a:p>
            <a:pPr marL="0" indent="0">
              <a:buNone/>
            </a:pPr>
            <a:r>
              <a:rPr lang="en-US" dirty="0"/>
              <a:t>Apply this reasoning to card games: Which of the following is </a:t>
            </a:r>
            <a:r>
              <a:rPr lang="en-US" b="1" dirty="0"/>
              <a:t>more likely </a:t>
            </a:r>
            <a:r>
              <a:rPr lang="en-US" dirty="0"/>
              <a:t>to be dealt?</a:t>
            </a:r>
          </a:p>
          <a:p>
            <a:pPr marL="0" indent="0">
              <a:buNone/>
            </a:pPr>
            <a:endParaRPr lang="en-US" dirty="0"/>
          </a:p>
          <a:p>
            <a:pPr marL="0" indent="0">
              <a:buNone/>
            </a:pPr>
            <a:r>
              <a:rPr lang="en-US" b="1" dirty="0"/>
              <a:t>Hand 1</a:t>
            </a:r>
            <a:r>
              <a:rPr lang="en-US" dirty="0"/>
              <a:t>: 9 of Hearts, 3 of Clubs, 7 of Diamonds, King of Diamonds, 9 of Diamonds. </a:t>
            </a:r>
            <a:endParaRPr lang="en-US" dirty="0" smtClean="0"/>
          </a:p>
          <a:p>
            <a:pPr marL="0" indent="0">
              <a:buNone/>
            </a:pPr>
            <a:endParaRPr lang="en-US" dirty="0"/>
          </a:p>
          <a:p>
            <a:pPr marL="0" indent="0">
              <a:buNone/>
            </a:pPr>
            <a:r>
              <a:rPr lang="en-US" b="1" dirty="0"/>
              <a:t>Hand 2</a:t>
            </a:r>
            <a:r>
              <a:rPr lang="en-US" dirty="0"/>
              <a:t>: 10 of Hearts, Jack of Hearts, Queen of Hearts, King of Hearts, Ace of Hearts.</a:t>
            </a:r>
          </a:p>
          <a:p>
            <a:endParaRPr lang="en-US" dirty="0"/>
          </a:p>
        </p:txBody>
      </p:sp>
    </p:spTree>
    <p:extLst>
      <p:ext uri="{BB962C8B-B14F-4D97-AF65-F5344CB8AC3E}">
        <p14:creationId xmlns:p14="http://schemas.microsoft.com/office/powerpoint/2010/main" val="3817991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Representativeness Heuristic</a:t>
            </a:r>
            <a:endParaRPr lang="en-US" dirty="0"/>
          </a:p>
        </p:txBody>
      </p:sp>
      <p:sp>
        <p:nvSpPr>
          <p:cNvPr id="3" name="Content Placeholder 2"/>
          <p:cNvSpPr>
            <a:spLocks noGrp="1"/>
          </p:cNvSpPr>
          <p:nvPr>
            <p:ph idx="1"/>
          </p:nvPr>
        </p:nvSpPr>
        <p:spPr>
          <a:xfrm>
            <a:off x="838200" y="1825624"/>
            <a:ext cx="10515600" cy="4702175"/>
          </a:xfrm>
        </p:spPr>
        <p:txBody>
          <a:bodyPr/>
          <a:lstStyle/>
          <a:p>
            <a:r>
              <a:rPr lang="en-US" dirty="0"/>
              <a:t>If you ask most people, </a:t>
            </a:r>
            <a:r>
              <a:rPr lang="en-US" dirty="0" smtClean="0"/>
              <a:t>they </a:t>
            </a:r>
            <a:r>
              <a:rPr lang="en-US" dirty="0"/>
              <a:t>would say that </a:t>
            </a:r>
            <a:r>
              <a:rPr lang="en-US" dirty="0" smtClean="0"/>
              <a:t>the first </a:t>
            </a:r>
            <a:r>
              <a:rPr lang="en-US" dirty="0"/>
              <a:t>hand is much more likely to be dealt than the second. </a:t>
            </a:r>
            <a:endParaRPr lang="en-US" dirty="0" smtClean="0"/>
          </a:p>
          <a:p>
            <a:endParaRPr lang="en-US" dirty="0" smtClean="0"/>
          </a:p>
          <a:p>
            <a:r>
              <a:rPr lang="en-US" dirty="0" smtClean="0"/>
              <a:t>But, the two hands have </a:t>
            </a:r>
            <a:r>
              <a:rPr lang="en-US" b="1" dirty="0" smtClean="0"/>
              <a:t>exactly the same </a:t>
            </a:r>
            <a:r>
              <a:rPr lang="en-US" dirty="0" smtClean="0"/>
              <a:t>likelihood of being dealt in a fair game.</a:t>
            </a:r>
          </a:p>
          <a:p>
            <a:endParaRPr lang="en-US" dirty="0" smtClean="0"/>
          </a:p>
          <a:p>
            <a:r>
              <a:rPr lang="en-US" b="1" dirty="0" smtClean="0"/>
              <a:t>The Fallacy</a:t>
            </a:r>
            <a:r>
              <a:rPr lang="en-US" dirty="0" smtClean="0"/>
              <a:t>: the first hand is unimpressive, while the second is a very good hand.  Our reliance on representativeness blinds us to the true probability: </a:t>
            </a:r>
            <a:r>
              <a:rPr lang="en-US" b="1" dirty="0" smtClean="0"/>
              <a:t>any specific hand is as likely to occur as any other</a:t>
            </a:r>
            <a:r>
              <a:rPr lang="en-US" dirty="0" smtClean="0"/>
              <a:t>.</a:t>
            </a:r>
            <a:endParaRPr lang="en-US" dirty="0"/>
          </a:p>
        </p:txBody>
      </p:sp>
    </p:spTree>
    <p:extLst>
      <p:ext uri="{BB962C8B-B14F-4D97-AF65-F5344CB8AC3E}">
        <p14:creationId xmlns:p14="http://schemas.microsoft.com/office/powerpoint/2010/main" val="3759766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Availability Heuristic</a:t>
            </a:r>
          </a:p>
        </p:txBody>
      </p:sp>
      <p:sp>
        <p:nvSpPr>
          <p:cNvPr id="3" name="Content Placeholder 2"/>
          <p:cNvSpPr>
            <a:spLocks noGrp="1"/>
          </p:cNvSpPr>
          <p:nvPr>
            <p:ph idx="1"/>
          </p:nvPr>
        </p:nvSpPr>
        <p:spPr>
          <a:xfrm>
            <a:off x="838200" y="1825624"/>
            <a:ext cx="10515600" cy="4752975"/>
          </a:xfrm>
        </p:spPr>
        <p:txBody>
          <a:bodyPr>
            <a:normAutofit/>
          </a:bodyPr>
          <a:lstStyle/>
          <a:p>
            <a:pPr marL="0" indent="0">
              <a:buNone/>
            </a:pPr>
            <a:r>
              <a:rPr lang="en-US" b="1" dirty="0" smtClean="0"/>
              <a:t>Which is more likely?</a:t>
            </a:r>
          </a:p>
          <a:p>
            <a:pPr marL="0" indent="0">
              <a:buNone/>
            </a:pPr>
            <a:endParaRPr lang="en-US" dirty="0" smtClean="0"/>
          </a:p>
          <a:p>
            <a:pPr marL="0" indent="0">
              <a:buNone/>
            </a:pPr>
            <a:r>
              <a:rPr lang="en-US" dirty="0" smtClean="0"/>
              <a:t>1. In </a:t>
            </a:r>
            <a:r>
              <a:rPr lang="en-US" dirty="0"/>
              <a:t>four pages of a novel (about 2,000 words), how many words would you expect to find that have the </a:t>
            </a:r>
            <a:r>
              <a:rPr lang="en-US" dirty="0" smtClean="0"/>
              <a:t>form “- - - - </a:t>
            </a:r>
            <a:r>
              <a:rPr lang="en-US" dirty="0" err="1" smtClean="0"/>
              <a:t>ing</a:t>
            </a:r>
            <a:r>
              <a:rPr lang="en-US" dirty="0" smtClean="0"/>
              <a:t>" </a:t>
            </a:r>
            <a:r>
              <a:rPr lang="en-US" dirty="0"/>
              <a:t>(seven-letter words that </a:t>
            </a:r>
            <a:r>
              <a:rPr lang="en-US" b="1" dirty="0"/>
              <a:t>end </a:t>
            </a:r>
            <a:r>
              <a:rPr lang="en-US" b="1" dirty="0" smtClean="0"/>
              <a:t>with</a:t>
            </a:r>
            <a:r>
              <a:rPr lang="en-US" dirty="0" smtClean="0"/>
              <a:t> “</a:t>
            </a:r>
            <a:r>
              <a:rPr lang="en-US" dirty="0" err="1" smtClean="0"/>
              <a:t>ing</a:t>
            </a:r>
            <a:r>
              <a:rPr lang="en-US" dirty="0" smtClean="0"/>
              <a:t>”)?</a:t>
            </a:r>
            <a:endParaRPr lang="en-US" dirty="0"/>
          </a:p>
          <a:p>
            <a:pPr marL="0" indent="0">
              <a:buNone/>
            </a:pPr>
            <a:endParaRPr lang="en-US" dirty="0" smtClean="0"/>
          </a:p>
          <a:p>
            <a:pPr marL="0" indent="0">
              <a:buNone/>
            </a:pPr>
            <a:r>
              <a:rPr lang="en-US" dirty="0" smtClean="0"/>
              <a:t>2. In </a:t>
            </a:r>
            <a:r>
              <a:rPr lang="en-US" dirty="0"/>
              <a:t>four pages of a novel (about 2,000 words), how many words would you expect to find that have the </a:t>
            </a:r>
            <a:r>
              <a:rPr lang="en-US" dirty="0" smtClean="0"/>
              <a:t>form "- - - - - n -" </a:t>
            </a:r>
            <a:r>
              <a:rPr lang="en-US" dirty="0"/>
              <a:t>(seven-letter words that have an </a:t>
            </a:r>
            <a:r>
              <a:rPr lang="en-US" dirty="0" smtClean="0"/>
              <a:t>“n”</a:t>
            </a:r>
            <a:r>
              <a:rPr lang="en-US" dirty="0"/>
              <a:t> </a:t>
            </a:r>
            <a:r>
              <a:rPr lang="en-US" b="1" dirty="0" smtClean="0"/>
              <a:t>before </a:t>
            </a:r>
            <a:r>
              <a:rPr lang="en-US" b="1" dirty="0"/>
              <a:t>the last letter</a:t>
            </a:r>
            <a:r>
              <a:rPr lang="en-US" dirty="0"/>
              <a:t>)?</a:t>
            </a:r>
          </a:p>
          <a:p>
            <a:pPr marL="0" indent="0">
              <a:buNone/>
            </a:pPr>
            <a:endParaRPr lang="en-US" dirty="0"/>
          </a:p>
        </p:txBody>
      </p:sp>
    </p:spTree>
    <p:extLst>
      <p:ext uri="{BB962C8B-B14F-4D97-AF65-F5344CB8AC3E}">
        <p14:creationId xmlns:p14="http://schemas.microsoft.com/office/powerpoint/2010/main" val="20375584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Availability Heuristic</a:t>
            </a:r>
          </a:p>
        </p:txBody>
      </p:sp>
      <p:sp>
        <p:nvSpPr>
          <p:cNvPr id="3" name="Content Placeholder 2"/>
          <p:cNvSpPr>
            <a:spLocks noGrp="1"/>
          </p:cNvSpPr>
          <p:nvPr>
            <p:ph idx="1"/>
          </p:nvPr>
        </p:nvSpPr>
        <p:spPr>
          <a:xfrm>
            <a:off x="838200" y="1825624"/>
            <a:ext cx="10515600" cy="4702175"/>
          </a:xfrm>
        </p:spPr>
        <p:txBody>
          <a:bodyPr>
            <a:normAutofit fontScale="92500" lnSpcReduction="20000"/>
          </a:bodyPr>
          <a:lstStyle/>
          <a:p>
            <a:endParaRPr lang="en-US" dirty="0" smtClean="0"/>
          </a:p>
          <a:p>
            <a:pPr marL="0" indent="0">
              <a:buNone/>
            </a:pPr>
            <a:r>
              <a:rPr lang="en-US" dirty="0" smtClean="0"/>
              <a:t>Thinking of seven-letter </a:t>
            </a:r>
            <a:r>
              <a:rPr lang="en-US" dirty="0"/>
              <a:t>words that end in </a:t>
            </a:r>
            <a:r>
              <a:rPr lang="en-US" dirty="0" smtClean="0"/>
              <a:t>“-</a:t>
            </a:r>
            <a:r>
              <a:rPr lang="en-US" dirty="0" err="1" smtClean="0"/>
              <a:t>ing</a:t>
            </a:r>
            <a:r>
              <a:rPr lang="en-US" dirty="0" smtClean="0"/>
              <a:t>” </a:t>
            </a:r>
            <a:r>
              <a:rPr lang="en-US" dirty="0"/>
              <a:t>is </a:t>
            </a:r>
            <a:r>
              <a:rPr lang="en-US" b="1" dirty="0"/>
              <a:t>much easier</a:t>
            </a:r>
            <a:r>
              <a:rPr lang="en-US" dirty="0" smtClean="0"/>
              <a:t>.</a:t>
            </a:r>
          </a:p>
          <a:p>
            <a:pPr marL="0" indent="0">
              <a:buNone/>
            </a:pPr>
            <a:r>
              <a:rPr lang="en-US" dirty="0" smtClean="0"/>
              <a:t>For example….. </a:t>
            </a:r>
          </a:p>
          <a:p>
            <a:pPr marL="0" indent="0">
              <a:buNone/>
            </a:pPr>
            <a:endParaRPr lang="en-US" dirty="0"/>
          </a:p>
          <a:p>
            <a:r>
              <a:rPr lang="en-US" dirty="0" smtClean="0"/>
              <a:t>Running</a:t>
            </a:r>
          </a:p>
          <a:p>
            <a:r>
              <a:rPr lang="en-US" dirty="0" smtClean="0"/>
              <a:t>Texting</a:t>
            </a:r>
          </a:p>
          <a:p>
            <a:r>
              <a:rPr lang="en-US" dirty="0" smtClean="0"/>
              <a:t>Playing</a:t>
            </a:r>
          </a:p>
          <a:p>
            <a:r>
              <a:rPr lang="en-US" dirty="0" smtClean="0"/>
              <a:t>Writing </a:t>
            </a:r>
          </a:p>
          <a:p>
            <a:endParaRPr lang="en-US" dirty="0"/>
          </a:p>
          <a:p>
            <a:r>
              <a:rPr lang="en-US" dirty="0"/>
              <a:t>But it turns out that are </a:t>
            </a:r>
            <a:r>
              <a:rPr lang="en-US" b="1" dirty="0"/>
              <a:t>there more seven-letter words where the sixth letter is “n”</a:t>
            </a:r>
            <a:r>
              <a:rPr lang="en-US" dirty="0"/>
              <a:t>.  Why?  </a:t>
            </a:r>
          </a:p>
          <a:p>
            <a:endParaRPr lang="en-US" dirty="0"/>
          </a:p>
        </p:txBody>
      </p:sp>
    </p:spTree>
    <p:extLst>
      <p:ext uri="{BB962C8B-B14F-4D97-AF65-F5344CB8AC3E}">
        <p14:creationId xmlns:p14="http://schemas.microsoft.com/office/powerpoint/2010/main" val="4075116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Availability Heuristic</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dirty="0" smtClean="0"/>
              <a:t>Every </a:t>
            </a:r>
            <a:r>
              <a:rPr lang="en-US" dirty="0"/>
              <a:t>seven-letter word ending in -</a:t>
            </a:r>
            <a:r>
              <a:rPr lang="en-US" dirty="0" err="1"/>
              <a:t>ing</a:t>
            </a:r>
            <a:r>
              <a:rPr lang="en-US" dirty="0"/>
              <a:t> has “n” as its sixth letter. So, if we can come up with </a:t>
            </a:r>
            <a:r>
              <a:rPr lang="en-US" b="1" dirty="0"/>
              <a:t>one</a:t>
            </a:r>
            <a:r>
              <a:rPr lang="en-US" dirty="0"/>
              <a:t> seven-letter word that </a:t>
            </a:r>
            <a:r>
              <a:rPr lang="en-US" dirty="0" smtClean="0"/>
              <a:t>(1) has </a:t>
            </a:r>
            <a:r>
              <a:rPr lang="en-US" dirty="0"/>
              <a:t>n as the sixth number and </a:t>
            </a:r>
            <a:r>
              <a:rPr lang="en-US" dirty="0" smtClean="0"/>
              <a:t>(2) does </a:t>
            </a:r>
            <a:r>
              <a:rPr lang="en-US" u="sng" dirty="0"/>
              <a:t>not</a:t>
            </a:r>
            <a:r>
              <a:rPr lang="en-US" dirty="0"/>
              <a:t> end in -</a:t>
            </a:r>
            <a:r>
              <a:rPr lang="en-US" dirty="0" err="1"/>
              <a:t>ing</a:t>
            </a:r>
            <a:r>
              <a:rPr lang="en-US" dirty="0"/>
              <a:t>, we know that the </a:t>
            </a:r>
            <a:r>
              <a:rPr lang="en-US" dirty="0" smtClean="0"/>
              <a:t>second group </a:t>
            </a:r>
            <a:r>
              <a:rPr lang="en-US" dirty="0"/>
              <a:t>is larger.  </a:t>
            </a:r>
            <a:endParaRPr lang="en-US" dirty="0" smtClean="0"/>
          </a:p>
          <a:p>
            <a:pPr marL="0" indent="0">
              <a:buNone/>
            </a:pPr>
            <a:endParaRPr lang="en-US" dirty="0"/>
          </a:p>
          <a:p>
            <a:pPr marL="0" indent="0">
              <a:buNone/>
            </a:pPr>
            <a:r>
              <a:rPr lang="en-US" dirty="0" smtClean="0"/>
              <a:t>Here </a:t>
            </a:r>
            <a:r>
              <a:rPr lang="en-US" dirty="0"/>
              <a:t>are a few: asinine, quinine, adenine, guanine.</a:t>
            </a:r>
          </a:p>
          <a:p>
            <a:endParaRPr lang="en-US" dirty="0"/>
          </a:p>
        </p:txBody>
      </p:sp>
    </p:spTree>
    <p:extLst>
      <p:ext uri="{BB962C8B-B14F-4D97-AF65-F5344CB8AC3E}">
        <p14:creationId xmlns:p14="http://schemas.microsoft.com/office/powerpoint/2010/main" val="3369508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Availability Heuristic</a:t>
            </a:r>
          </a:p>
        </p:txBody>
      </p:sp>
      <p:sp>
        <p:nvSpPr>
          <p:cNvPr id="3" name="Content Placeholder 2"/>
          <p:cNvSpPr>
            <a:spLocks noGrp="1"/>
          </p:cNvSpPr>
          <p:nvPr>
            <p:ph idx="1"/>
          </p:nvPr>
        </p:nvSpPr>
        <p:spPr/>
        <p:txBody>
          <a:bodyPr/>
          <a:lstStyle/>
          <a:p>
            <a:r>
              <a:rPr lang="en-US" dirty="0" smtClean="0"/>
              <a:t>Which baseball team has a </a:t>
            </a:r>
            <a:r>
              <a:rPr lang="en-US" b="1" dirty="0" smtClean="0"/>
              <a:t>best batting average </a:t>
            </a:r>
            <a:r>
              <a:rPr lang="en-US" dirty="0" smtClean="0"/>
              <a:t>in the league?</a:t>
            </a:r>
          </a:p>
          <a:p>
            <a:endParaRPr lang="en-US" dirty="0"/>
          </a:p>
          <a:p>
            <a:r>
              <a:rPr lang="en-US" dirty="0" smtClean="0"/>
              <a:t>Even if you know the batting averages of the top hitters, you might not guess correctly.  </a:t>
            </a:r>
          </a:p>
          <a:p>
            <a:endParaRPr lang="en-US" dirty="0" smtClean="0"/>
          </a:p>
          <a:p>
            <a:r>
              <a:rPr lang="en-US" dirty="0" smtClean="0"/>
              <a:t>The players that naturally come to mind are the stars on each team.  They are more “available” to our memory, so we are tempted to make our decision by comparing the averages of the team’s top hitters--without accounting for the effect of taking the team average.   </a:t>
            </a:r>
          </a:p>
          <a:p>
            <a:endParaRPr lang="en-US" dirty="0"/>
          </a:p>
          <a:p>
            <a:pPr marL="0" indent="0">
              <a:buNone/>
            </a:pPr>
            <a:endParaRPr lang="en-US" dirty="0"/>
          </a:p>
        </p:txBody>
      </p:sp>
    </p:spTree>
    <p:extLst>
      <p:ext uri="{BB962C8B-B14F-4D97-AF65-F5344CB8AC3E}">
        <p14:creationId xmlns:p14="http://schemas.microsoft.com/office/powerpoint/2010/main" val="3122260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Literacy in Philosophy</a:t>
            </a:r>
            <a:endParaRPr lang="en-US" dirty="0"/>
          </a:p>
        </p:txBody>
      </p:sp>
      <p:sp>
        <p:nvSpPr>
          <p:cNvPr id="3" name="Content Placeholder 2"/>
          <p:cNvSpPr>
            <a:spLocks noGrp="1"/>
          </p:cNvSpPr>
          <p:nvPr>
            <p:ph idx="1"/>
          </p:nvPr>
        </p:nvSpPr>
        <p:spPr/>
        <p:txBody>
          <a:bodyPr/>
          <a:lstStyle/>
          <a:p>
            <a:endParaRPr lang="en-US" dirty="0" smtClean="0"/>
          </a:p>
          <a:p>
            <a:r>
              <a:rPr lang="en-US" dirty="0" smtClean="0"/>
              <a:t>[</a:t>
            </a:r>
            <a:r>
              <a:rPr lang="en-US" dirty="0"/>
              <a:t>Quantitative literacy] requires logic, data analysis, and probability….It enables individuals to analyze evidence, to read graphs, to understand logical arguments, to detect logical fallacies, to understand evidence, and to evaluate risks.  Quantitative literacy means knowing how to reason and how to think.  </a:t>
            </a:r>
            <a:r>
              <a:rPr lang="en-US" dirty="0" smtClean="0"/>
              <a:t>– </a:t>
            </a:r>
            <a:r>
              <a:rPr lang="en-US" dirty="0"/>
              <a:t>Gina </a:t>
            </a:r>
            <a:r>
              <a:rPr lang="en-US" dirty="0" err="1"/>
              <a:t>Kolata</a:t>
            </a:r>
            <a:r>
              <a:rPr lang="en-US" dirty="0"/>
              <a:t>, </a:t>
            </a:r>
            <a:r>
              <a:rPr lang="en-US" i="1" dirty="0"/>
              <a:t>Why Numbers Count: Quantitative Literacy for Tomorrow's America </a:t>
            </a:r>
            <a:r>
              <a:rPr lang="en-US" dirty="0"/>
              <a:t>(The College Board, 1997)</a:t>
            </a:r>
          </a:p>
          <a:p>
            <a:endParaRPr lang="en-US" dirty="0"/>
          </a:p>
        </p:txBody>
      </p:sp>
    </p:spTree>
    <p:extLst>
      <p:ext uri="{BB962C8B-B14F-4D97-AF65-F5344CB8AC3E}">
        <p14:creationId xmlns:p14="http://schemas.microsoft.com/office/powerpoint/2010/main" val="18174058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Availability Heuristic</a:t>
            </a:r>
          </a:p>
        </p:txBody>
      </p:sp>
      <p:sp>
        <p:nvSpPr>
          <p:cNvPr id="3" name="Content Placeholder 2"/>
          <p:cNvSpPr>
            <a:spLocks noGrp="1"/>
          </p:cNvSpPr>
          <p:nvPr>
            <p:ph idx="1"/>
          </p:nvPr>
        </p:nvSpPr>
        <p:spPr/>
        <p:txBody>
          <a:bodyPr/>
          <a:lstStyle/>
          <a:p>
            <a:r>
              <a:rPr lang="en-US" dirty="0" smtClean="0"/>
              <a:t>Other examples: </a:t>
            </a:r>
          </a:p>
          <a:p>
            <a:pPr lvl="1"/>
            <a:r>
              <a:rPr lang="en-US" dirty="0" smtClean="0"/>
              <a:t>Medical Diagnostics / evaluating the results of cancer screening tests</a:t>
            </a:r>
          </a:p>
          <a:p>
            <a:pPr lvl="1"/>
            <a:r>
              <a:rPr lang="en-US" dirty="0" smtClean="0"/>
              <a:t>Ranking risky behavior </a:t>
            </a:r>
          </a:p>
          <a:p>
            <a:pPr lvl="1"/>
            <a:endParaRPr lang="en-US" dirty="0"/>
          </a:p>
        </p:txBody>
      </p:sp>
    </p:spTree>
    <p:extLst>
      <p:ext uri="{BB962C8B-B14F-4D97-AF65-F5344CB8AC3E}">
        <p14:creationId xmlns:p14="http://schemas.microsoft.com/office/powerpoint/2010/main" val="3401358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of Probability</a:t>
            </a:r>
            <a:endParaRPr lang="en-US" dirty="0"/>
          </a:p>
        </p:txBody>
      </p:sp>
      <p:sp>
        <p:nvSpPr>
          <p:cNvPr id="3" name="Content Placeholder 2"/>
          <p:cNvSpPr>
            <a:spLocks noGrp="1"/>
          </p:cNvSpPr>
          <p:nvPr>
            <p:ph idx="1"/>
          </p:nvPr>
        </p:nvSpPr>
        <p:spPr>
          <a:xfrm>
            <a:off x="838200" y="1825624"/>
            <a:ext cx="10515600" cy="4879976"/>
          </a:xfrm>
        </p:spPr>
        <p:txBody>
          <a:bodyPr>
            <a:normAutofit lnSpcReduction="10000"/>
          </a:bodyPr>
          <a:lstStyle/>
          <a:p>
            <a:pPr marL="0" indent="0" algn="ctr">
              <a:buNone/>
            </a:pPr>
            <a:r>
              <a:rPr lang="en-US" sz="3600" dirty="0" smtClean="0"/>
              <a:t>General Formula:</a:t>
            </a:r>
          </a:p>
          <a:p>
            <a:pPr marL="0" indent="0" algn="ctr">
              <a:buNone/>
            </a:pPr>
            <a:endParaRPr lang="en-US" dirty="0" smtClean="0"/>
          </a:p>
          <a:p>
            <a:pPr marL="0" indent="0" algn="ctr">
              <a:buNone/>
            </a:pPr>
            <a:r>
              <a:rPr lang="en-US" b="1" dirty="0" err="1" smtClean="0"/>
              <a:t>Pr</a:t>
            </a:r>
            <a:r>
              <a:rPr lang="en-US" b="1" dirty="0" smtClean="0"/>
              <a:t>(h</a:t>
            </a:r>
            <a:r>
              <a:rPr lang="en-US" b="1" dirty="0"/>
              <a:t>) </a:t>
            </a:r>
            <a:r>
              <a:rPr lang="en-US" b="1" dirty="0" smtClean="0"/>
              <a:t>= favorable outcomes / total outcomes</a:t>
            </a:r>
          </a:p>
          <a:p>
            <a:pPr marL="0" indent="0" algn="ctr">
              <a:buNone/>
            </a:pPr>
            <a:endParaRPr lang="en-US" dirty="0" smtClean="0"/>
          </a:p>
          <a:p>
            <a:pPr marL="0" indent="0">
              <a:buNone/>
            </a:pPr>
            <a:r>
              <a:rPr lang="en-US" sz="3200" u="sng" dirty="0" smtClean="0"/>
              <a:t>Example</a:t>
            </a:r>
            <a:r>
              <a:rPr lang="en-US" sz="3200" dirty="0" smtClean="0"/>
              <a:t>:</a:t>
            </a:r>
          </a:p>
          <a:p>
            <a:pPr marL="0" indent="0">
              <a:buNone/>
            </a:pPr>
            <a:r>
              <a:rPr lang="en-US" dirty="0" smtClean="0"/>
              <a:t>What is the probability of drawing a 7 from a deck of cards?</a:t>
            </a:r>
          </a:p>
          <a:p>
            <a:pPr marL="0" indent="0">
              <a:buNone/>
            </a:pPr>
            <a:endParaRPr lang="en-US" dirty="0" smtClean="0"/>
          </a:p>
          <a:p>
            <a:r>
              <a:rPr lang="en-US" dirty="0" smtClean="0"/>
              <a:t>Here’s what I need to know:</a:t>
            </a:r>
          </a:p>
          <a:p>
            <a:pPr lvl="1"/>
            <a:r>
              <a:rPr lang="en-US" dirty="0" smtClean="0"/>
              <a:t>Number of cards in a deck = 52</a:t>
            </a:r>
          </a:p>
          <a:p>
            <a:pPr lvl="1"/>
            <a:r>
              <a:rPr lang="en-US" dirty="0" smtClean="0"/>
              <a:t>Number of sevens in a deck = 4</a:t>
            </a:r>
            <a:endParaRPr lang="en-US" dirty="0"/>
          </a:p>
        </p:txBody>
      </p:sp>
    </p:spTree>
    <p:extLst>
      <p:ext uri="{BB962C8B-B14F-4D97-AF65-F5344CB8AC3E}">
        <p14:creationId xmlns:p14="http://schemas.microsoft.com/office/powerpoint/2010/main" val="12935652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Decision Theory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1136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Decision Theory?</a:t>
            </a:r>
            <a:endParaRPr lang="en-US" dirty="0"/>
          </a:p>
        </p:txBody>
      </p:sp>
      <p:sp>
        <p:nvSpPr>
          <p:cNvPr id="3" name="Content Placeholder 2"/>
          <p:cNvSpPr>
            <a:spLocks noGrp="1"/>
          </p:cNvSpPr>
          <p:nvPr>
            <p:ph idx="1"/>
          </p:nvPr>
        </p:nvSpPr>
        <p:spPr/>
        <p:txBody>
          <a:bodyPr/>
          <a:lstStyle/>
          <a:p>
            <a:r>
              <a:rPr lang="en-US" dirty="0"/>
              <a:t>Decision theory is concerned with the reasoning underlying an agent’s </a:t>
            </a:r>
            <a:r>
              <a:rPr lang="en-US" dirty="0" smtClean="0"/>
              <a:t>choices.</a:t>
            </a:r>
          </a:p>
          <a:p>
            <a:endParaRPr lang="en-US" dirty="0" smtClean="0"/>
          </a:p>
          <a:p>
            <a:pPr lvl="1"/>
            <a:r>
              <a:rPr lang="en-US" sz="2800" dirty="0" smtClean="0"/>
              <a:t>Rational response to new evidence (how ought we to adjust our confidence?)</a:t>
            </a:r>
          </a:p>
          <a:p>
            <a:pPr lvl="1"/>
            <a:r>
              <a:rPr lang="en-US" sz="2800" dirty="0" smtClean="0"/>
              <a:t>How do we define rational belief?</a:t>
            </a:r>
          </a:p>
          <a:p>
            <a:pPr lvl="1"/>
            <a:r>
              <a:rPr lang="en-US" sz="2800" dirty="0" smtClean="0"/>
              <a:t>How do we assign value/utility to certain outcomes?</a:t>
            </a:r>
          </a:p>
          <a:p>
            <a:pPr lvl="1"/>
            <a:r>
              <a:rPr lang="en-US" sz="2800" dirty="0" smtClean="0"/>
              <a:t>How do we rank preferences?</a:t>
            </a:r>
          </a:p>
          <a:p>
            <a:pPr marL="457200" lvl="1" indent="0">
              <a:buNone/>
            </a:pPr>
            <a:endParaRPr lang="en-US" dirty="0"/>
          </a:p>
        </p:txBody>
      </p:sp>
    </p:spTree>
    <p:extLst>
      <p:ext uri="{BB962C8B-B14F-4D97-AF65-F5344CB8AC3E}">
        <p14:creationId xmlns:p14="http://schemas.microsoft.com/office/powerpoint/2010/main" val="42448935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a:xfrm>
            <a:off x="838200" y="1825624"/>
            <a:ext cx="10515600" cy="4854576"/>
          </a:xfrm>
        </p:spPr>
        <p:txBody>
          <a:bodyPr>
            <a:normAutofit/>
          </a:bodyPr>
          <a:lstStyle/>
          <a:p>
            <a:pPr marL="0" indent="0">
              <a:buNone/>
            </a:pPr>
            <a:r>
              <a:rPr lang="en-US" dirty="0" smtClean="0"/>
              <a:t>1. Students </a:t>
            </a:r>
            <a:r>
              <a:rPr lang="en-US" dirty="0"/>
              <a:t>practice developing a method for problem </a:t>
            </a:r>
            <a:r>
              <a:rPr lang="en-US" dirty="0" smtClean="0"/>
              <a:t>solving.</a:t>
            </a:r>
          </a:p>
          <a:p>
            <a:pPr marL="0" indent="0">
              <a:buNone/>
            </a:pPr>
            <a:endParaRPr lang="en-US" dirty="0" smtClean="0"/>
          </a:p>
          <a:p>
            <a:pPr marL="914400" lvl="1" indent="-457200">
              <a:buAutoNum type="arabicPeriod"/>
            </a:pPr>
            <a:r>
              <a:rPr lang="en-US" dirty="0" smtClean="0"/>
              <a:t>Identification </a:t>
            </a:r>
            <a:r>
              <a:rPr lang="en-US" dirty="0"/>
              <a:t>of the </a:t>
            </a:r>
            <a:r>
              <a:rPr lang="en-US" dirty="0" smtClean="0"/>
              <a:t>problem</a:t>
            </a:r>
          </a:p>
          <a:p>
            <a:pPr marL="914400" lvl="1" indent="-457200">
              <a:buAutoNum type="arabicPeriod"/>
            </a:pPr>
            <a:r>
              <a:rPr lang="en-US" dirty="0" smtClean="0"/>
              <a:t>Obtaining </a:t>
            </a:r>
            <a:r>
              <a:rPr lang="en-US" dirty="0"/>
              <a:t>necessary </a:t>
            </a:r>
            <a:r>
              <a:rPr lang="en-US" dirty="0" smtClean="0"/>
              <a:t>information</a:t>
            </a:r>
          </a:p>
          <a:p>
            <a:pPr marL="914400" lvl="1" indent="-457200">
              <a:buAutoNum type="arabicPeriod"/>
            </a:pPr>
            <a:r>
              <a:rPr lang="en-US" dirty="0" smtClean="0"/>
              <a:t>Production </a:t>
            </a:r>
            <a:r>
              <a:rPr lang="en-US" dirty="0"/>
              <a:t>of possible </a:t>
            </a:r>
            <a:r>
              <a:rPr lang="en-US" dirty="0" smtClean="0"/>
              <a:t>solutions</a:t>
            </a:r>
          </a:p>
          <a:p>
            <a:pPr marL="914400" lvl="1" indent="-457200">
              <a:buAutoNum type="arabicPeriod"/>
            </a:pPr>
            <a:r>
              <a:rPr lang="en-US" dirty="0" smtClean="0"/>
              <a:t>Evaluation </a:t>
            </a:r>
            <a:r>
              <a:rPr lang="en-US" dirty="0"/>
              <a:t>of such </a:t>
            </a:r>
            <a:r>
              <a:rPr lang="en-US" dirty="0" smtClean="0"/>
              <a:t>solutions</a:t>
            </a:r>
          </a:p>
          <a:p>
            <a:pPr marL="914400" lvl="1" indent="-457200">
              <a:buAutoNum type="arabicPeriod"/>
            </a:pPr>
            <a:r>
              <a:rPr lang="en-US" dirty="0" smtClean="0"/>
              <a:t>Selection </a:t>
            </a:r>
            <a:r>
              <a:rPr lang="en-US" dirty="0"/>
              <a:t>of a strategy for </a:t>
            </a:r>
            <a:r>
              <a:rPr lang="en-US" dirty="0" smtClean="0"/>
              <a:t>performance</a:t>
            </a:r>
          </a:p>
          <a:p>
            <a:pPr marL="457200" lvl="1" indent="0">
              <a:buNone/>
            </a:pPr>
            <a:endParaRPr lang="en-US" dirty="0" smtClean="0"/>
          </a:p>
          <a:p>
            <a:pPr marL="0" indent="0">
              <a:buNone/>
            </a:pPr>
            <a:r>
              <a:rPr lang="en-US" dirty="0" smtClean="0"/>
              <a:t>2.  Students learn to differentiate various types of evidence and types of arguments to support claims (deductive/inductive, inference to the best explanation, argument by analogy, etc.) </a:t>
            </a:r>
          </a:p>
          <a:p>
            <a:endParaRPr lang="en-US" dirty="0"/>
          </a:p>
        </p:txBody>
      </p:sp>
    </p:spTree>
    <p:extLst>
      <p:ext uri="{BB962C8B-B14F-4D97-AF65-F5344CB8AC3E}">
        <p14:creationId xmlns:p14="http://schemas.microsoft.com/office/powerpoint/2010/main" val="40202168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 Belief</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buNone/>
            </a:pPr>
            <a:r>
              <a:rPr lang="en-US" dirty="0" smtClean="0"/>
              <a:t>0% ----------------------------------------------------------------------------------100%</a:t>
            </a:r>
          </a:p>
          <a:p>
            <a:pPr marL="0" indent="0">
              <a:buNone/>
            </a:pPr>
            <a:r>
              <a:rPr lang="en-US" dirty="0" smtClean="0"/>
              <a:t>(Certainly </a:t>
            </a:r>
            <a:r>
              <a:rPr lang="en-US" b="1" dirty="0" smtClean="0"/>
              <a:t>false</a:t>
            </a:r>
            <a:r>
              <a:rPr lang="en-US" dirty="0" smtClean="0"/>
              <a:t>)                                                                        (</a:t>
            </a:r>
            <a:r>
              <a:rPr lang="en-US" dirty="0"/>
              <a:t>C</a:t>
            </a:r>
            <a:r>
              <a:rPr lang="en-US" dirty="0" smtClean="0"/>
              <a:t>ertainly </a:t>
            </a:r>
            <a:r>
              <a:rPr lang="en-US" b="1" dirty="0" smtClean="0"/>
              <a:t>true</a:t>
            </a:r>
            <a:r>
              <a:rPr lang="en-US" dirty="0" smtClean="0"/>
              <a:t>) </a:t>
            </a:r>
            <a:endParaRPr lang="en-US" dirty="0"/>
          </a:p>
        </p:txBody>
      </p:sp>
    </p:spTree>
    <p:extLst>
      <p:ext uri="{BB962C8B-B14F-4D97-AF65-F5344CB8AC3E}">
        <p14:creationId xmlns:p14="http://schemas.microsoft.com/office/powerpoint/2010/main" val="6657097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396997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lstStyle/>
          <a:p>
            <a:r>
              <a:rPr lang="en-US" dirty="0" smtClean="0"/>
              <a:t>A box contains 7 blue marbles, 4 white marbles, and 10 yellow marbles.  What is the probability of drawing a blue?</a:t>
            </a:r>
          </a:p>
          <a:p>
            <a:pPr marL="0" indent="0">
              <a:buNone/>
            </a:pPr>
            <a:endParaRPr lang="en-US" dirty="0"/>
          </a:p>
          <a:p>
            <a:r>
              <a:rPr lang="en-US" dirty="0" smtClean="0"/>
              <a:t>Answer: 7/21 = 1/3</a:t>
            </a:r>
          </a:p>
          <a:p>
            <a:endParaRPr lang="en-US" dirty="0"/>
          </a:p>
          <a:p>
            <a:pPr marL="0" indent="0">
              <a:buNone/>
            </a:pPr>
            <a:endParaRPr lang="en-US" dirty="0"/>
          </a:p>
        </p:txBody>
      </p:sp>
    </p:spTree>
    <p:extLst>
      <p:ext uri="{BB962C8B-B14F-4D97-AF65-F5344CB8AC3E}">
        <p14:creationId xmlns:p14="http://schemas.microsoft.com/office/powerpoint/2010/main" val="34137686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p>
        </p:txBody>
      </p:sp>
      <p:sp>
        <p:nvSpPr>
          <p:cNvPr id="3" name="Content Placeholder 2"/>
          <p:cNvSpPr>
            <a:spLocks noGrp="1"/>
          </p:cNvSpPr>
          <p:nvPr>
            <p:ph idx="1"/>
          </p:nvPr>
        </p:nvSpPr>
        <p:spPr/>
        <p:txBody>
          <a:bodyPr/>
          <a:lstStyle/>
          <a:p>
            <a:r>
              <a:rPr lang="en-US" dirty="0" smtClean="0"/>
              <a:t>What is the probability of rolling a 4 on a fair die?</a:t>
            </a:r>
          </a:p>
          <a:p>
            <a:pPr marL="0" indent="0">
              <a:buNone/>
            </a:pPr>
            <a:endParaRPr lang="en-US" dirty="0"/>
          </a:p>
          <a:p>
            <a:r>
              <a:rPr lang="en-US" dirty="0" smtClean="0"/>
              <a:t>Answer: 1/6</a:t>
            </a:r>
            <a:endParaRPr lang="en-US" dirty="0"/>
          </a:p>
        </p:txBody>
      </p:sp>
    </p:spTree>
    <p:extLst>
      <p:ext uri="{BB962C8B-B14F-4D97-AF65-F5344CB8AC3E}">
        <p14:creationId xmlns:p14="http://schemas.microsoft.com/office/powerpoint/2010/main" val="30278757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Rule </a:t>
            </a:r>
            <a:r>
              <a:rPr lang="en-US" dirty="0"/>
              <a:t>of </a:t>
            </a:r>
            <a:r>
              <a:rPr lang="en-US" dirty="0" smtClean="0"/>
              <a:t>Negation</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a:t>Negation describes the probability that an event will </a:t>
            </a:r>
            <a:r>
              <a:rPr lang="en-US" i="1" dirty="0"/>
              <a:t>not </a:t>
            </a:r>
            <a:r>
              <a:rPr lang="en-US" dirty="0"/>
              <a:t>occur. The negation rule is stated </a:t>
            </a:r>
          </a:p>
          <a:p>
            <a:pPr marL="0" indent="0">
              <a:buNone/>
            </a:pPr>
            <a:endParaRPr lang="en-US" dirty="0"/>
          </a:p>
          <a:p>
            <a:pPr marL="0" indent="0" algn="ctr">
              <a:buNone/>
            </a:pPr>
            <a:r>
              <a:rPr lang="en-US" dirty="0" err="1" smtClean="0"/>
              <a:t>Pr</a:t>
            </a:r>
            <a:r>
              <a:rPr lang="en-US" dirty="0"/>
              <a:t>(</a:t>
            </a:r>
            <a:r>
              <a:rPr lang="en-US" i="1" dirty="0"/>
              <a:t>~h</a:t>
            </a:r>
            <a:r>
              <a:rPr lang="en-US" dirty="0"/>
              <a:t>) </a:t>
            </a:r>
            <a:r>
              <a:rPr lang="en-US" i="1" dirty="0"/>
              <a:t>= </a:t>
            </a:r>
            <a:r>
              <a:rPr lang="en-US" dirty="0"/>
              <a:t>1 </a:t>
            </a:r>
            <a:r>
              <a:rPr lang="en-US" i="1" dirty="0"/>
              <a:t>– </a:t>
            </a:r>
            <a:r>
              <a:rPr lang="en-US" dirty="0" err="1"/>
              <a:t>Pr</a:t>
            </a:r>
            <a:r>
              <a:rPr lang="en-US" dirty="0"/>
              <a:t>(</a:t>
            </a:r>
            <a:r>
              <a:rPr lang="en-US" i="1" dirty="0"/>
              <a:t>h</a:t>
            </a:r>
            <a:r>
              <a:rPr lang="en-US" dirty="0"/>
              <a:t>)</a:t>
            </a:r>
          </a:p>
          <a:p>
            <a:endParaRPr lang="en-US" dirty="0" smtClean="0"/>
          </a:p>
          <a:p>
            <a:r>
              <a:rPr lang="en-US" dirty="0"/>
              <a:t>The odds of an event </a:t>
            </a:r>
            <a:r>
              <a:rPr lang="en-US" b="1" dirty="0"/>
              <a:t>not</a:t>
            </a:r>
            <a:r>
              <a:rPr lang="en-US" dirty="0"/>
              <a:t> occurring are 1 minus the odds of the event occurring.</a:t>
            </a:r>
          </a:p>
          <a:p>
            <a:endParaRPr lang="en-US" dirty="0"/>
          </a:p>
        </p:txBody>
      </p:sp>
    </p:spTree>
    <p:extLst>
      <p:ext uri="{BB962C8B-B14F-4D97-AF65-F5344CB8AC3E}">
        <p14:creationId xmlns:p14="http://schemas.microsoft.com/office/powerpoint/2010/main" val="2329285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Quantitative Literacy in Philosophy</a:t>
            </a:r>
          </a:p>
        </p:txBody>
      </p:sp>
      <p:sp>
        <p:nvSpPr>
          <p:cNvPr id="3" name="Content Placeholder 2"/>
          <p:cNvSpPr>
            <a:spLocks noGrp="1"/>
          </p:cNvSpPr>
          <p:nvPr>
            <p:ph idx="1"/>
          </p:nvPr>
        </p:nvSpPr>
        <p:spPr/>
        <p:txBody>
          <a:bodyPr/>
          <a:lstStyle/>
          <a:p>
            <a:endParaRPr lang="en-US" dirty="0" smtClean="0"/>
          </a:p>
          <a:p>
            <a:r>
              <a:rPr lang="en-US" dirty="0" smtClean="0"/>
              <a:t>Quantitative </a:t>
            </a:r>
            <a:r>
              <a:rPr lang="en-US" dirty="0"/>
              <a:t>literacy requires one to understand the nature of mathematics and its role in scientific inquiry and technological progress; to grasp sufficient mathematics to understand important scientific and engineering concepts; and to possess quantitative skills sufficient for </a:t>
            </a:r>
            <a:r>
              <a:rPr lang="en-US" b="1" dirty="0"/>
              <a:t>responding critically to scientific issues</a:t>
            </a:r>
            <a:r>
              <a:rPr lang="en-US" dirty="0"/>
              <a:t> in the media and public life. </a:t>
            </a:r>
            <a:r>
              <a:rPr lang="en-US" dirty="0" smtClean="0"/>
              <a:t> – </a:t>
            </a:r>
            <a:r>
              <a:rPr lang="en-US" dirty="0"/>
              <a:t>F. James Rutherford, physics educator</a:t>
            </a:r>
          </a:p>
          <a:p>
            <a:endParaRPr lang="en-US" dirty="0"/>
          </a:p>
        </p:txBody>
      </p:sp>
    </p:spTree>
    <p:extLst>
      <p:ext uri="{BB962C8B-B14F-4D97-AF65-F5344CB8AC3E}">
        <p14:creationId xmlns:p14="http://schemas.microsoft.com/office/powerpoint/2010/main" val="29022290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Conjunction </a:t>
            </a:r>
            <a:r>
              <a:rPr lang="en-US" dirty="0"/>
              <a:t>with </a:t>
            </a:r>
            <a:r>
              <a:rPr lang="en-US" dirty="0" smtClean="0"/>
              <a:t>Independence</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The </a:t>
            </a:r>
            <a:r>
              <a:rPr lang="en-US" dirty="0"/>
              <a:t>probability of two </a:t>
            </a:r>
            <a:r>
              <a:rPr lang="en-US" b="1" dirty="0"/>
              <a:t>independent events </a:t>
            </a:r>
            <a:r>
              <a:rPr lang="en-US" dirty="0" smtClean="0"/>
              <a:t>(h1 </a:t>
            </a:r>
            <a:r>
              <a:rPr lang="en-US" dirty="0"/>
              <a:t>&amp;</a:t>
            </a:r>
            <a:r>
              <a:rPr lang="en-US" dirty="0" smtClean="0"/>
              <a:t> h2) </a:t>
            </a:r>
            <a:r>
              <a:rPr lang="en-US" dirty="0"/>
              <a:t>occurring is </a:t>
            </a:r>
            <a:r>
              <a:rPr lang="en-US" dirty="0" smtClean="0"/>
              <a:t>the probability </a:t>
            </a:r>
            <a:r>
              <a:rPr lang="en-US" dirty="0"/>
              <a:t>of h1 multiplied by h2</a:t>
            </a:r>
            <a:r>
              <a:rPr lang="en-US" dirty="0" smtClean="0"/>
              <a:t>.</a:t>
            </a:r>
          </a:p>
          <a:p>
            <a:endParaRPr lang="en-US" dirty="0"/>
          </a:p>
          <a:p>
            <a:r>
              <a:rPr lang="en-US" dirty="0" smtClean="0"/>
              <a:t>Why?  Because the </a:t>
            </a:r>
            <a:r>
              <a:rPr lang="en-US" dirty="0"/>
              <a:t>outcome of the first draw provides </a:t>
            </a:r>
            <a:r>
              <a:rPr lang="en-US" b="1" dirty="0" smtClean="0"/>
              <a:t>no information </a:t>
            </a:r>
            <a:r>
              <a:rPr lang="en-US" dirty="0"/>
              <a:t>about the outcome of the second draw, so </a:t>
            </a:r>
            <a:r>
              <a:rPr lang="en-US" dirty="0" smtClean="0"/>
              <a:t>the events are </a:t>
            </a:r>
            <a:r>
              <a:rPr lang="en-US" i="1" dirty="0" smtClean="0"/>
              <a:t>independent</a:t>
            </a:r>
            <a:r>
              <a:rPr lang="en-US" dirty="0" smtClean="0"/>
              <a:t>.</a:t>
            </a:r>
            <a:endParaRPr lang="en-US" dirty="0"/>
          </a:p>
        </p:txBody>
      </p:sp>
    </p:spTree>
    <p:extLst>
      <p:ext uri="{BB962C8B-B14F-4D97-AF65-F5344CB8AC3E}">
        <p14:creationId xmlns:p14="http://schemas.microsoft.com/office/powerpoint/2010/main" val="40765575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What are the odds that I'll </a:t>
            </a:r>
            <a:r>
              <a:rPr lang="en-US" dirty="0"/>
              <a:t>roll </a:t>
            </a:r>
            <a:r>
              <a:rPr lang="en-US" b="1" dirty="0"/>
              <a:t>a double six </a:t>
            </a:r>
            <a:r>
              <a:rPr lang="en-US" dirty="0"/>
              <a:t>with a pair of </a:t>
            </a:r>
            <a:r>
              <a:rPr lang="en-US" dirty="0" smtClean="0"/>
              <a:t>dice?</a:t>
            </a:r>
          </a:p>
          <a:p>
            <a:endParaRPr lang="en-US" dirty="0"/>
          </a:p>
          <a:p>
            <a:pPr marL="0" indent="0" algn="ctr">
              <a:buNone/>
            </a:pPr>
            <a:r>
              <a:rPr lang="en-US" dirty="0" err="1"/>
              <a:t>Pr</a:t>
            </a:r>
            <a:r>
              <a:rPr lang="en-US" dirty="0"/>
              <a:t>(</a:t>
            </a:r>
            <a:r>
              <a:rPr lang="en-US" i="1" dirty="0"/>
              <a:t>h</a:t>
            </a:r>
            <a:r>
              <a:rPr lang="en-US" dirty="0"/>
              <a:t>1 </a:t>
            </a:r>
            <a:r>
              <a:rPr lang="en-US" i="1" dirty="0"/>
              <a:t>&amp; h</a:t>
            </a:r>
            <a:r>
              <a:rPr lang="en-US" dirty="0"/>
              <a:t>2) </a:t>
            </a:r>
            <a:r>
              <a:rPr lang="en-US" i="1" dirty="0"/>
              <a:t>= </a:t>
            </a:r>
            <a:r>
              <a:rPr lang="en-US" dirty="0" err="1"/>
              <a:t>Pr</a:t>
            </a:r>
            <a:r>
              <a:rPr lang="en-US" dirty="0"/>
              <a:t>(</a:t>
            </a:r>
            <a:r>
              <a:rPr lang="en-US" i="1" dirty="0"/>
              <a:t>h</a:t>
            </a:r>
            <a:r>
              <a:rPr lang="en-US" dirty="0"/>
              <a:t>1) </a:t>
            </a:r>
            <a:r>
              <a:rPr lang="en-US" i="1" dirty="0"/>
              <a:t>× </a:t>
            </a:r>
            <a:r>
              <a:rPr lang="en-US" dirty="0" err="1"/>
              <a:t>Pr</a:t>
            </a:r>
            <a:r>
              <a:rPr lang="en-US" dirty="0"/>
              <a:t>(</a:t>
            </a:r>
            <a:r>
              <a:rPr lang="en-US" i="1" dirty="0"/>
              <a:t>h</a:t>
            </a:r>
            <a:r>
              <a:rPr lang="en-US" dirty="0"/>
              <a:t>2)</a:t>
            </a:r>
          </a:p>
          <a:p>
            <a:endParaRPr lang="en-US" dirty="0"/>
          </a:p>
        </p:txBody>
      </p:sp>
    </p:spTree>
    <p:extLst>
      <p:ext uri="{BB962C8B-B14F-4D97-AF65-F5344CB8AC3E}">
        <p14:creationId xmlns:p14="http://schemas.microsoft.com/office/powerpoint/2010/main" val="11788687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lstStyle/>
          <a:p>
            <a:pPr marL="0" indent="0">
              <a:buNone/>
            </a:pPr>
            <a:r>
              <a:rPr lang="en-US" dirty="0" smtClean="0"/>
              <a:t>What are my odds of drawing </a:t>
            </a:r>
            <a:r>
              <a:rPr lang="en-US" b="1" dirty="0"/>
              <a:t>two aces </a:t>
            </a:r>
            <a:r>
              <a:rPr lang="en-US" u="sng" dirty="0"/>
              <a:t>with </a:t>
            </a:r>
            <a:r>
              <a:rPr lang="en-US" u="sng" dirty="0" smtClean="0"/>
              <a:t>replacement</a:t>
            </a:r>
            <a:r>
              <a:rPr lang="en-US" dirty="0"/>
              <a:t>?</a:t>
            </a:r>
          </a:p>
          <a:p>
            <a:pPr marL="0" indent="0">
              <a:buNone/>
            </a:pPr>
            <a:endParaRPr lang="en-US" dirty="0"/>
          </a:p>
          <a:p>
            <a:pPr marL="0" indent="0" algn="ctr">
              <a:buNone/>
            </a:pPr>
            <a:r>
              <a:rPr lang="en-US" b="1" dirty="0" err="1"/>
              <a:t>Pr</a:t>
            </a:r>
            <a:r>
              <a:rPr lang="en-US" b="1" dirty="0"/>
              <a:t>(two aces) </a:t>
            </a:r>
            <a:r>
              <a:rPr lang="en-US" dirty="0"/>
              <a:t>= </a:t>
            </a:r>
            <a:r>
              <a:rPr lang="en-US" dirty="0" err="1"/>
              <a:t>Pr</a:t>
            </a:r>
            <a:r>
              <a:rPr lang="en-US" dirty="0"/>
              <a:t>(drawing one ace) × </a:t>
            </a:r>
            <a:r>
              <a:rPr lang="en-US" dirty="0" err="1"/>
              <a:t>Pr</a:t>
            </a:r>
            <a:r>
              <a:rPr lang="en-US" dirty="0"/>
              <a:t>(drawing a second ace)</a:t>
            </a:r>
          </a:p>
          <a:p>
            <a:endParaRPr lang="en-US" dirty="0"/>
          </a:p>
          <a:p>
            <a:pPr marL="0" indent="0" algn="ctr">
              <a:buNone/>
            </a:pPr>
            <a:r>
              <a:rPr lang="en-US" b="1" dirty="0" err="1"/>
              <a:t>Pr</a:t>
            </a:r>
            <a:r>
              <a:rPr lang="en-US" b="1" dirty="0"/>
              <a:t>(two aces) </a:t>
            </a:r>
            <a:r>
              <a:rPr lang="en-US" dirty="0"/>
              <a:t>= </a:t>
            </a:r>
            <a:r>
              <a:rPr lang="en-US" dirty="0" err="1"/>
              <a:t>Pr</a:t>
            </a:r>
            <a:r>
              <a:rPr lang="en-US" dirty="0"/>
              <a:t>(1/13) × </a:t>
            </a:r>
            <a:r>
              <a:rPr lang="en-US" dirty="0" err="1"/>
              <a:t>Pr</a:t>
            </a:r>
            <a:r>
              <a:rPr lang="en-US" dirty="0"/>
              <a:t>(1/13) = 1/169</a:t>
            </a:r>
          </a:p>
          <a:p>
            <a:endParaRPr lang="en-US" dirty="0"/>
          </a:p>
        </p:txBody>
      </p:sp>
    </p:spTree>
    <p:extLst>
      <p:ext uri="{BB962C8B-B14F-4D97-AF65-F5344CB8AC3E}">
        <p14:creationId xmlns:p14="http://schemas.microsoft.com/office/powerpoint/2010/main" val="35940490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Conjunction </a:t>
            </a:r>
            <a:r>
              <a:rPr lang="en-US" b="1" dirty="0" smtClean="0"/>
              <a:t>without</a:t>
            </a:r>
            <a:r>
              <a:rPr lang="en-US" dirty="0" smtClean="0"/>
              <a:t> Independence</a:t>
            </a:r>
            <a:endParaRPr lang="en-US" dirty="0"/>
          </a:p>
        </p:txBody>
      </p:sp>
      <p:sp>
        <p:nvSpPr>
          <p:cNvPr id="3" name="Content Placeholder 2"/>
          <p:cNvSpPr>
            <a:spLocks noGrp="1"/>
          </p:cNvSpPr>
          <p:nvPr>
            <p:ph idx="1"/>
          </p:nvPr>
        </p:nvSpPr>
        <p:spPr>
          <a:xfrm>
            <a:off x="838200" y="1825624"/>
            <a:ext cx="10515600" cy="4867275"/>
          </a:xfrm>
        </p:spPr>
        <p:txBody>
          <a:bodyPr>
            <a:normAutofit/>
          </a:bodyPr>
          <a:lstStyle/>
          <a:p>
            <a:r>
              <a:rPr lang="en-US" dirty="0" smtClean="0"/>
              <a:t>But</a:t>
            </a:r>
            <a:r>
              <a:rPr lang="en-US" dirty="0"/>
              <a:t>, </a:t>
            </a:r>
            <a:r>
              <a:rPr lang="en-US" dirty="0" smtClean="0"/>
              <a:t>what about the probability of drawing </a:t>
            </a:r>
            <a:r>
              <a:rPr lang="en-US" b="1" dirty="0"/>
              <a:t>two aces </a:t>
            </a:r>
            <a:r>
              <a:rPr lang="en-US" dirty="0"/>
              <a:t>when </a:t>
            </a:r>
            <a:r>
              <a:rPr lang="en-US" dirty="0" smtClean="0"/>
              <a:t>the first </a:t>
            </a:r>
            <a:r>
              <a:rPr lang="en-US" dirty="0"/>
              <a:t>card is </a:t>
            </a:r>
            <a:r>
              <a:rPr lang="en-US" dirty="0" smtClean="0"/>
              <a:t>discarded from the deck?</a:t>
            </a:r>
          </a:p>
          <a:p>
            <a:endParaRPr lang="en-US" dirty="0" smtClean="0"/>
          </a:p>
          <a:p>
            <a:r>
              <a:rPr lang="en-US" dirty="0" smtClean="0"/>
              <a:t>In this case, the events </a:t>
            </a:r>
            <a:r>
              <a:rPr lang="en-US" b="1" dirty="0"/>
              <a:t>aren't independent</a:t>
            </a:r>
            <a:r>
              <a:rPr lang="en-US" dirty="0" smtClean="0"/>
              <a:t>.  So, we need to calculate </a:t>
            </a:r>
            <a:r>
              <a:rPr lang="en-US" b="1" dirty="0" smtClean="0"/>
              <a:t>conditional probability</a:t>
            </a:r>
            <a:r>
              <a:rPr lang="en-US" dirty="0"/>
              <a:t>:</a:t>
            </a:r>
            <a:r>
              <a:rPr lang="en-US" dirty="0" smtClean="0"/>
              <a:t> </a:t>
            </a:r>
          </a:p>
          <a:p>
            <a:pPr marL="0" indent="0">
              <a:buNone/>
            </a:pPr>
            <a:endParaRPr lang="en-US" dirty="0" smtClean="0"/>
          </a:p>
          <a:p>
            <a:pPr marL="0" indent="0" algn="ctr">
              <a:buNone/>
            </a:pPr>
            <a:r>
              <a:rPr lang="en-US" dirty="0" err="1" smtClean="0"/>
              <a:t>Pr</a:t>
            </a:r>
            <a:r>
              <a:rPr lang="en-US" dirty="0" smtClean="0"/>
              <a:t>(h1 &amp; h2) = </a:t>
            </a:r>
            <a:r>
              <a:rPr lang="en-US" dirty="0" err="1" smtClean="0"/>
              <a:t>Pr</a:t>
            </a:r>
            <a:r>
              <a:rPr lang="en-US" dirty="0" smtClean="0"/>
              <a:t>(h1) × </a:t>
            </a:r>
            <a:r>
              <a:rPr lang="en-US" dirty="0" err="1" smtClean="0"/>
              <a:t>Pr</a:t>
            </a:r>
            <a:r>
              <a:rPr lang="en-US" dirty="0" smtClean="0"/>
              <a:t>(h2|h1)</a:t>
            </a:r>
          </a:p>
          <a:p>
            <a:endParaRPr lang="en-US" dirty="0" smtClean="0"/>
          </a:p>
          <a:p>
            <a:pPr marL="0" indent="0" algn="ctr">
              <a:buNone/>
            </a:pPr>
            <a:r>
              <a:rPr lang="en-US" dirty="0" smtClean="0"/>
              <a:t>= 4/52 X 3/51 = 1/221 </a:t>
            </a:r>
          </a:p>
        </p:txBody>
      </p:sp>
    </p:spTree>
    <p:extLst>
      <p:ext uri="{BB962C8B-B14F-4D97-AF65-F5344CB8AC3E}">
        <p14:creationId xmlns:p14="http://schemas.microsoft.com/office/powerpoint/2010/main" val="1488963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r>
              <a:rPr lang="en-US" dirty="0"/>
              <a:t>L</a:t>
            </a:r>
            <a:r>
              <a:rPr lang="en-US" dirty="0" smtClean="0"/>
              <a:t>et's </a:t>
            </a:r>
            <a:r>
              <a:rPr lang="en-US" dirty="0"/>
              <a:t>say that I draw a King from my deck of cards.  What are the odds that the </a:t>
            </a:r>
            <a:r>
              <a:rPr lang="en-US" b="1" dirty="0"/>
              <a:t>next card </a:t>
            </a:r>
            <a:r>
              <a:rPr lang="en-US" dirty="0"/>
              <a:t>I draw will be an Ace</a:t>
            </a:r>
            <a:r>
              <a:rPr lang="en-US" dirty="0" smtClean="0"/>
              <a:t>?</a:t>
            </a:r>
          </a:p>
          <a:p>
            <a:pPr marL="0" indent="0">
              <a:buNone/>
            </a:pPr>
            <a:endParaRPr lang="en-US" dirty="0" smtClean="0"/>
          </a:p>
          <a:p>
            <a:pPr marL="0" indent="0">
              <a:buNone/>
            </a:pPr>
            <a:r>
              <a:rPr lang="en-US" dirty="0" err="1"/>
              <a:t>Pr</a:t>
            </a:r>
            <a:r>
              <a:rPr lang="en-US" dirty="0"/>
              <a:t>(h1 &amp; h2) = </a:t>
            </a:r>
            <a:r>
              <a:rPr lang="en-US" dirty="0" err="1"/>
              <a:t>Pr</a:t>
            </a:r>
            <a:r>
              <a:rPr lang="en-US" dirty="0"/>
              <a:t>(h1) × </a:t>
            </a:r>
            <a:r>
              <a:rPr lang="en-US" dirty="0" err="1"/>
              <a:t>Pr</a:t>
            </a:r>
            <a:r>
              <a:rPr lang="en-US" dirty="0"/>
              <a:t>(h2|h1)</a:t>
            </a:r>
          </a:p>
          <a:p>
            <a:pPr marL="0" indent="0">
              <a:buNone/>
            </a:pPr>
            <a:endParaRPr lang="en-US" dirty="0"/>
          </a:p>
          <a:p>
            <a:pPr marL="0" indent="0">
              <a:buNone/>
            </a:pP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671187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isjunction </a:t>
            </a:r>
            <a:r>
              <a:rPr lang="en-US" dirty="0"/>
              <a:t>with </a:t>
            </a:r>
            <a:r>
              <a:rPr lang="en-US" dirty="0" smtClean="0"/>
              <a:t>Exclusivity</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a:t>
            </a:r>
            <a:r>
              <a:rPr lang="en-US" dirty="0"/>
              <a:t>Exclusivity" means that the events </a:t>
            </a:r>
            <a:r>
              <a:rPr lang="en-US" b="1" dirty="0"/>
              <a:t>cannot </a:t>
            </a:r>
            <a:r>
              <a:rPr lang="en-US" dirty="0"/>
              <a:t>both occur on the same </a:t>
            </a:r>
            <a:r>
              <a:rPr lang="en-US" dirty="0" smtClean="0"/>
              <a:t>trial.  You </a:t>
            </a:r>
            <a:r>
              <a:rPr lang="en-US" dirty="0"/>
              <a:t>can't get both a ten and an eight in a throw of two six-sided dice, for example</a:t>
            </a:r>
            <a:r>
              <a:rPr lang="en-US" dirty="0" smtClean="0"/>
              <a:t>.</a:t>
            </a:r>
          </a:p>
          <a:p>
            <a:pPr marL="0" indent="0">
              <a:buNone/>
            </a:pPr>
            <a:endParaRPr lang="en-US" dirty="0"/>
          </a:p>
          <a:p>
            <a:pPr marL="0" indent="0" algn="ctr">
              <a:buNone/>
            </a:pPr>
            <a:r>
              <a:rPr lang="en-US" b="1" dirty="0" smtClean="0"/>
              <a:t>Either</a:t>
            </a:r>
            <a:r>
              <a:rPr lang="en-US" dirty="0" smtClean="0"/>
              <a:t> A </a:t>
            </a:r>
            <a:r>
              <a:rPr lang="en-US" b="1" dirty="0" smtClean="0"/>
              <a:t>or</a:t>
            </a:r>
            <a:r>
              <a:rPr lang="en-US" dirty="0" smtClean="0"/>
              <a:t> B </a:t>
            </a:r>
          </a:p>
          <a:p>
            <a:pPr marL="0" indent="0" algn="ctr">
              <a:buNone/>
            </a:pPr>
            <a:r>
              <a:rPr lang="en-US" dirty="0" smtClean="0"/>
              <a:t>(when it’s impossible for both events to occur at the same time)</a:t>
            </a:r>
          </a:p>
          <a:p>
            <a:endParaRPr lang="en-US" dirty="0"/>
          </a:p>
          <a:p>
            <a:endParaRPr lang="en-US" dirty="0"/>
          </a:p>
          <a:p>
            <a:endParaRPr lang="en-US" dirty="0"/>
          </a:p>
        </p:txBody>
      </p:sp>
    </p:spTree>
    <p:extLst>
      <p:ext uri="{BB962C8B-B14F-4D97-AF65-F5344CB8AC3E}">
        <p14:creationId xmlns:p14="http://schemas.microsoft.com/office/powerpoint/2010/main" val="24851104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Disjunction with Exclusivity</a:t>
            </a:r>
          </a:p>
        </p:txBody>
      </p:sp>
      <p:sp>
        <p:nvSpPr>
          <p:cNvPr id="3" name="Content Placeholder 2"/>
          <p:cNvSpPr>
            <a:spLocks noGrp="1"/>
          </p:cNvSpPr>
          <p:nvPr>
            <p:ph idx="1"/>
          </p:nvPr>
        </p:nvSpPr>
        <p:spPr/>
        <p:txBody>
          <a:bodyPr/>
          <a:lstStyle/>
          <a:p>
            <a:r>
              <a:rPr lang="en-US" dirty="0" smtClean="0"/>
              <a:t>What is the probability that a randomly selected student at BSU is either a junior or a senior?</a:t>
            </a:r>
          </a:p>
          <a:p>
            <a:endParaRPr lang="en-US" dirty="0"/>
          </a:p>
          <a:p>
            <a:r>
              <a:rPr lang="en-US" dirty="0" smtClean="0"/>
              <a:t>Assume that 23% of students are juniors and 20% of students are seniors.</a:t>
            </a:r>
          </a:p>
          <a:p>
            <a:endParaRPr lang="en-US" dirty="0"/>
          </a:p>
          <a:p>
            <a:r>
              <a:rPr lang="en-US" dirty="0" smtClean="0"/>
              <a:t>Then, the probability that a student is in one of those two categories is … </a:t>
            </a:r>
            <a:r>
              <a:rPr lang="en-US" dirty="0" err="1" smtClean="0"/>
              <a:t>Pr</a:t>
            </a:r>
            <a:r>
              <a:rPr lang="en-US" dirty="0" smtClean="0"/>
              <a:t>(A or B) = </a:t>
            </a:r>
            <a:r>
              <a:rPr lang="en-US" dirty="0" err="1" smtClean="0"/>
              <a:t>Pr</a:t>
            </a:r>
            <a:r>
              <a:rPr lang="en-US" dirty="0" smtClean="0"/>
              <a:t>(A) + </a:t>
            </a:r>
            <a:r>
              <a:rPr lang="en-US" dirty="0" err="1" smtClean="0"/>
              <a:t>Pr</a:t>
            </a:r>
            <a:r>
              <a:rPr lang="en-US" dirty="0" smtClean="0"/>
              <a:t>(B) = 43%</a:t>
            </a:r>
            <a:endParaRPr lang="en-US" dirty="0"/>
          </a:p>
        </p:txBody>
      </p:sp>
    </p:spTree>
    <p:extLst>
      <p:ext uri="{BB962C8B-B14F-4D97-AF65-F5344CB8AC3E}">
        <p14:creationId xmlns:p14="http://schemas.microsoft.com/office/powerpoint/2010/main" val="36825996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Disjunction with Exclusivity</a:t>
            </a:r>
          </a:p>
        </p:txBody>
      </p:sp>
      <p:sp>
        <p:nvSpPr>
          <p:cNvPr id="3" name="Content Placeholder 2"/>
          <p:cNvSpPr>
            <a:spLocks noGrp="1"/>
          </p:cNvSpPr>
          <p:nvPr>
            <p:ph idx="1"/>
          </p:nvPr>
        </p:nvSpPr>
        <p:spPr>
          <a:xfrm>
            <a:off x="838200" y="1825624"/>
            <a:ext cx="10515600" cy="4702175"/>
          </a:xfrm>
        </p:spPr>
        <p:txBody>
          <a:bodyPr>
            <a:normAutofit fontScale="85000" lnSpcReduction="20000"/>
          </a:bodyPr>
          <a:lstStyle/>
          <a:p>
            <a:pPr marL="0" indent="0">
              <a:buNone/>
            </a:pPr>
            <a:r>
              <a:rPr lang="en-US" dirty="0" err="1"/>
              <a:t>Pr</a:t>
            </a:r>
            <a:r>
              <a:rPr lang="en-US" dirty="0"/>
              <a:t>(</a:t>
            </a:r>
            <a:r>
              <a:rPr lang="en-US" i="1" dirty="0"/>
              <a:t>h</a:t>
            </a:r>
            <a:r>
              <a:rPr lang="en-US" dirty="0"/>
              <a:t>1 </a:t>
            </a:r>
            <a:r>
              <a:rPr lang="en-US" i="1" dirty="0"/>
              <a:t>or h</a:t>
            </a:r>
            <a:r>
              <a:rPr lang="en-US" dirty="0"/>
              <a:t>2) </a:t>
            </a:r>
            <a:r>
              <a:rPr lang="en-US" i="1" dirty="0"/>
              <a:t>= </a:t>
            </a:r>
            <a:r>
              <a:rPr lang="en-US" dirty="0" err="1"/>
              <a:t>Pr</a:t>
            </a:r>
            <a:r>
              <a:rPr lang="en-US" dirty="0"/>
              <a:t>(</a:t>
            </a:r>
            <a:r>
              <a:rPr lang="en-US" i="1" dirty="0"/>
              <a:t>h</a:t>
            </a:r>
            <a:r>
              <a:rPr lang="en-US" dirty="0"/>
              <a:t>1) </a:t>
            </a:r>
            <a:r>
              <a:rPr lang="en-US" i="1" dirty="0"/>
              <a:t>+ </a:t>
            </a:r>
            <a:r>
              <a:rPr lang="en-US" dirty="0" err="1"/>
              <a:t>Pr</a:t>
            </a:r>
            <a:r>
              <a:rPr lang="en-US" dirty="0"/>
              <a:t>(</a:t>
            </a:r>
            <a:r>
              <a:rPr lang="en-US" i="1" dirty="0"/>
              <a:t>h</a:t>
            </a:r>
            <a:r>
              <a:rPr lang="en-US" dirty="0"/>
              <a:t>2)</a:t>
            </a:r>
          </a:p>
          <a:p>
            <a:pPr marL="0" indent="0">
              <a:buNone/>
            </a:pPr>
            <a:endParaRPr lang="en-US" dirty="0"/>
          </a:p>
          <a:p>
            <a:pPr marL="0" indent="0">
              <a:buNone/>
            </a:pPr>
            <a:r>
              <a:rPr lang="en-US" dirty="0"/>
              <a:t>What are the chances that </a:t>
            </a:r>
            <a:r>
              <a:rPr lang="en-US" b="1" dirty="0"/>
              <a:t>either </a:t>
            </a:r>
            <a:r>
              <a:rPr lang="en-US" dirty="0"/>
              <a:t>an eight or a two comes up in a single throw of two six-sided dice?</a:t>
            </a:r>
          </a:p>
          <a:p>
            <a:pPr marL="0" indent="0">
              <a:buNone/>
            </a:pPr>
            <a:r>
              <a:rPr lang="en-US" dirty="0"/>
              <a:t> </a:t>
            </a:r>
          </a:p>
          <a:p>
            <a:pPr marL="0" indent="0">
              <a:buNone/>
            </a:pPr>
            <a:r>
              <a:rPr lang="en-US" dirty="0" err="1"/>
              <a:t>Pr</a:t>
            </a:r>
            <a:r>
              <a:rPr lang="en-US" dirty="0"/>
              <a:t>(rolling 8 or rolling 2) = </a:t>
            </a:r>
            <a:r>
              <a:rPr lang="en-US" dirty="0" err="1"/>
              <a:t>Pr</a:t>
            </a:r>
            <a:r>
              <a:rPr lang="en-US" dirty="0"/>
              <a:t>(rolling 8) + </a:t>
            </a:r>
            <a:r>
              <a:rPr lang="en-US" dirty="0" err="1"/>
              <a:t>Pr</a:t>
            </a:r>
            <a:r>
              <a:rPr lang="en-US" dirty="0"/>
              <a:t>(rolling 2)</a:t>
            </a:r>
          </a:p>
          <a:p>
            <a:endParaRPr lang="en-US" dirty="0"/>
          </a:p>
          <a:p>
            <a:pPr marL="0" indent="0">
              <a:buNone/>
            </a:pPr>
            <a:r>
              <a:rPr lang="en-US" dirty="0" err="1"/>
              <a:t>Pr</a:t>
            </a:r>
            <a:r>
              <a:rPr lang="en-US" dirty="0"/>
              <a:t>(rolling 8 or rolling 2) = 5/36 + 1/36 = </a:t>
            </a:r>
            <a:r>
              <a:rPr lang="en-US" dirty="0" smtClean="0"/>
              <a:t>1/6</a:t>
            </a:r>
            <a:r>
              <a:rPr lang="en-US" dirty="0"/>
              <a:t> </a:t>
            </a:r>
          </a:p>
          <a:p>
            <a:pPr marL="0" indent="0">
              <a:buNone/>
            </a:pPr>
            <a:endParaRPr lang="en-US" dirty="0" smtClean="0"/>
          </a:p>
          <a:p>
            <a:pPr marL="0" indent="0">
              <a:buNone/>
            </a:pPr>
            <a:r>
              <a:rPr lang="en-US" dirty="0" smtClean="0"/>
              <a:t>How </a:t>
            </a:r>
            <a:r>
              <a:rPr lang="en-US" dirty="0"/>
              <a:t>did I get 5/36?  For the total number of events, I know that there are 36 possible results in throwing two six-sided dice (6 × 6). For 5, I consulted the chart on page 284 and counted the number of combinations that would equal 8. Likewise for 1/36.</a:t>
            </a:r>
          </a:p>
          <a:p>
            <a:endParaRPr lang="en-US" dirty="0"/>
          </a:p>
        </p:txBody>
      </p:sp>
    </p:spTree>
    <p:extLst>
      <p:ext uri="{BB962C8B-B14F-4D97-AF65-F5344CB8AC3E}">
        <p14:creationId xmlns:p14="http://schemas.microsoft.com/office/powerpoint/2010/main" val="4812560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Disjunction </a:t>
            </a:r>
            <a:r>
              <a:rPr lang="en-US" b="1" dirty="0"/>
              <a:t>with </a:t>
            </a:r>
            <a:r>
              <a:rPr lang="en-US" dirty="0"/>
              <a:t>Exclusivity</a:t>
            </a:r>
          </a:p>
        </p:txBody>
      </p:sp>
      <p:sp>
        <p:nvSpPr>
          <p:cNvPr id="3" name="Content Placeholder 2"/>
          <p:cNvSpPr>
            <a:spLocks noGrp="1"/>
          </p:cNvSpPr>
          <p:nvPr>
            <p:ph idx="1"/>
          </p:nvPr>
        </p:nvSpPr>
        <p:spPr/>
        <p:txBody>
          <a:bodyPr/>
          <a:lstStyle/>
          <a:p>
            <a:r>
              <a:rPr lang="en-US" dirty="0" smtClean="0"/>
              <a:t>What are my chances of rolling an even number in one throw of a die?</a:t>
            </a:r>
          </a:p>
          <a:p>
            <a:endParaRPr lang="en-US" dirty="0"/>
          </a:p>
          <a:p>
            <a:r>
              <a:rPr lang="en-US" dirty="0" smtClean="0"/>
              <a:t>There are 3 different ways to roll an even number (2, 4, or 6)</a:t>
            </a:r>
          </a:p>
          <a:p>
            <a:r>
              <a:rPr lang="en-US" dirty="0" smtClean="0"/>
              <a:t>There are 6 possible rolls</a:t>
            </a:r>
          </a:p>
          <a:p>
            <a:endParaRPr lang="en-US" dirty="0"/>
          </a:p>
          <a:p>
            <a:r>
              <a:rPr lang="en-US" dirty="0" smtClean="0"/>
              <a:t>3/6 = 1/2 </a:t>
            </a:r>
            <a:endParaRPr lang="en-US" dirty="0"/>
          </a:p>
        </p:txBody>
      </p:sp>
    </p:spTree>
    <p:extLst>
      <p:ext uri="{BB962C8B-B14F-4D97-AF65-F5344CB8AC3E}">
        <p14:creationId xmlns:p14="http://schemas.microsoft.com/office/powerpoint/2010/main" val="5571667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Disjunction </a:t>
            </a:r>
            <a:r>
              <a:rPr lang="en-US" b="1" dirty="0" smtClean="0"/>
              <a:t>Without</a:t>
            </a:r>
            <a:r>
              <a:rPr lang="en-US" dirty="0" smtClean="0"/>
              <a:t> Exclusivity</a:t>
            </a:r>
            <a:endParaRPr lang="en-US" dirty="0"/>
          </a:p>
        </p:txBody>
      </p:sp>
      <p:sp>
        <p:nvSpPr>
          <p:cNvPr id="3" name="Content Placeholder 2"/>
          <p:cNvSpPr>
            <a:spLocks noGrp="1"/>
          </p:cNvSpPr>
          <p:nvPr>
            <p:ph idx="1"/>
          </p:nvPr>
        </p:nvSpPr>
        <p:spPr>
          <a:xfrm>
            <a:off x="838200" y="1825624"/>
            <a:ext cx="10515600" cy="4854575"/>
          </a:xfrm>
        </p:spPr>
        <p:txBody>
          <a:bodyPr/>
          <a:lstStyle/>
          <a:p>
            <a:r>
              <a:rPr lang="en-US" dirty="0" smtClean="0"/>
              <a:t>What if we are dealing with compatible events?</a:t>
            </a:r>
            <a:endParaRPr lang="en-US" dirty="0"/>
          </a:p>
          <a:p>
            <a:r>
              <a:rPr lang="en-US" dirty="0" smtClean="0"/>
              <a:t>The probability that </a:t>
            </a:r>
            <a:r>
              <a:rPr lang="en-US" b="1" dirty="0" smtClean="0"/>
              <a:t>at least </a:t>
            </a:r>
            <a:r>
              <a:rPr lang="en-US" dirty="0" smtClean="0"/>
              <a:t>one of two events will occur is the sum of the probabilities that each of them will occur, </a:t>
            </a:r>
            <a:r>
              <a:rPr lang="en-US" b="1" dirty="0" smtClean="0"/>
              <a:t>minus the probability that they will both occur</a:t>
            </a:r>
            <a:r>
              <a:rPr lang="en-US" dirty="0" smtClean="0"/>
              <a:t>.</a:t>
            </a:r>
          </a:p>
          <a:p>
            <a:endParaRPr lang="en-US" dirty="0"/>
          </a:p>
          <a:p>
            <a:pPr marL="0" indent="0" algn="ctr">
              <a:buNone/>
            </a:pPr>
            <a:r>
              <a:rPr lang="en-US" dirty="0" err="1" smtClean="0"/>
              <a:t>Pr</a:t>
            </a:r>
            <a:r>
              <a:rPr lang="en-US" dirty="0" smtClean="0"/>
              <a:t>(A or B) = </a:t>
            </a:r>
            <a:r>
              <a:rPr lang="en-US" dirty="0" err="1" smtClean="0"/>
              <a:t>Pr</a:t>
            </a:r>
            <a:r>
              <a:rPr lang="en-US" dirty="0" smtClean="0"/>
              <a:t>(A) + </a:t>
            </a:r>
            <a:r>
              <a:rPr lang="en-US" dirty="0" err="1" smtClean="0"/>
              <a:t>Pr</a:t>
            </a:r>
            <a:r>
              <a:rPr lang="en-US" dirty="0" smtClean="0"/>
              <a:t>(B) – </a:t>
            </a:r>
            <a:r>
              <a:rPr lang="en-US" dirty="0" err="1" smtClean="0"/>
              <a:t>Pr</a:t>
            </a:r>
            <a:r>
              <a:rPr lang="en-US" dirty="0" smtClean="0"/>
              <a:t>(A and B)</a:t>
            </a:r>
          </a:p>
          <a:p>
            <a:pPr marL="0" indent="0" algn="ctr">
              <a:buNone/>
            </a:pPr>
            <a:endParaRPr lang="en-US" dirty="0"/>
          </a:p>
          <a:p>
            <a:pPr marL="0" indent="0" algn="ctr">
              <a:buNone/>
            </a:pPr>
            <a:r>
              <a:rPr lang="en-US" dirty="0" smtClean="0"/>
              <a:t>If A and B </a:t>
            </a:r>
            <a:r>
              <a:rPr lang="en-US" b="1" dirty="0" smtClean="0"/>
              <a:t>are</a:t>
            </a:r>
            <a:r>
              <a:rPr lang="en-US" dirty="0" smtClean="0"/>
              <a:t> mutually exclusive, then </a:t>
            </a:r>
            <a:r>
              <a:rPr lang="en-US" dirty="0" err="1" smtClean="0"/>
              <a:t>Pr</a:t>
            </a:r>
            <a:r>
              <a:rPr lang="en-US" dirty="0" smtClean="0"/>
              <a:t>(A and B) = 0</a:t>
            </a:r>
            <a:endParaRPr lang="en-US" dirty="0"/>
          </a:p>
        </p:txBody>
      </p:sp>
    </p:spTree>
    <p:extLst>
      <p:ext uri="{BB962C8B-B14F-4D97-AF65-F5344CB8AC3E}">
        <p14:creationId xmlns:p14="http://schemas.microsoft.com/office/powerpoint/2010/main" val="92153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Quantitative Literacy in Philosophy</a:t>
            </a:r>
          </a:p>
        </p:txBody>
      </p:sp>
      <p:sp>
        <p:nvSpPr>
          <p:cNvPr id="3" name="Content Placeholder 2"/>
          <p:cNvSpPr>
            <a:spLocks noGrp="1"/>
          </p:cNvSpPr>
          <p:nvPr>
            <p:ph idx="1"/>
          </p:nvPr>
        </p:nvSpPr>
        <p:spPr/>
        <p:txBody>
          <a:bodyPr/>
          <a:lstStyle/>
          <a:p>
            <a:endParaRPr lang="en-US" dirty="0" smtClean="0"/>
          </a:p>
          <a:p>
            <a:r>
              <a:rPr lang="en-US" dirty="0" smtClean="0"/>
              <a:t>The </a:t>
            </a:r>
            <a:r>
              <a:rPr lang="en-US" dirty="0"/>
              <a:t>heart of </a:t>
            </a:r>
            <a:r>
              <a:rPr lang="en-US" i="1" dirty="0"/>
              <a:t>quantitative literacy</a:t>
            </a:r>
            <a:r>
              <a:rPr lang="en-US" dirty="0"/>
              <a:t> is real world </a:t>
            </a:r>
            <a:r>
              <a:rPr lang="en-US" b="1" dirty="0"/>
              <a:t>problem solving</a:t>
            </a:r>
            <a:r>
              <a:rPr lang="en-US" dirty="0"/>
              <a:t>--the use of mathematics in everyday life, on the job, and as an intelligent citizen. Problem solving must be both mathematically defensible and useful in the real world. </a:t>
            </a:r>
            <a:r>
              <a:rPr lang="en-US" dirty="0" smtClean="0"/>
              <a:t> – </a:t>
            </a:r>
            <a:r>
              <a:rPr lang="en-US" dirty="0"/>
              <a:t>Henry </a:t>
            </a:r>
            <a:r>
              <a:rPr lang="en-US" dirty="0" err="1"/>
              <a:t>Pollak</a:t>
            </a:r>
            <a:r>
              <a:rPr lang="en-US" dirty="0"/>
              <a:t>, applied mathematician</a:t>
            </a:r>
          </a:p>
          <a:p>
            <a:endParaRPr lang="en-US" dirty="0"/>
          </a:p>
        </p:txBody>
      </p:sp>
    </p:spTree>
    <p:extLst>
      <p:ext uri="{BB962C8B-B14F-4D97-AF65-F5344CB8AC3E}">
        <p14:creationId xmlns:p14="http://schemas.microsoft.com/office/powerpoint/2010/main" val="9568614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Disjunction (In General)</a:t>
            </a:r>
            <a:endParaRPr lang="en-US" dirty="0"/>
          </a:p>
        </p:txBody>
      </p:sp>
      <p:sp>
        <p:nvSpPr>
          <p:cNvPr id="3" name="Content Placeholder 2"/>
          <p:cNvSpPr>
            <a:spLocks noGrp="1"/>
          </p:cNvSpPr>
          <p:nvPr>
            <p:ph idx="1"/>
          </p:nvPr>
        </p:nvSpPr>
        <p:spPr/>
        <p:txBody>
          <a:bodyPr/>
          <a:lstStyle/>
          <a:p>
            <a:r>
              <a:rPr lang="en-US" dirty="0" smtClean="0"/>
              <a:t>What are the odds that a BSU student is either a junior or a philosophy major? </a:t>
            </a:r>
          </a:p>
          <a:p>
            <a:endParaRPr lang="en-US" dirty="0"/>
          </a:p>
          <a:p>
            <a:r>
              <a:rPr lang="en-US" dirty="0" smtClean="0"/>
              <a:t>Assume that juniors are 23% of all BSU students.</a:t>
            </a:r>
          </a:p>
          <a:p>
            <a:r>
              <a:rPr lang="en-US" dirty="0" smtClean="0"/>
              <a:t>Assume that philosophy majors are 5% of the all BSU students.</a:t>
            </a:r>
          </a:p>
          <a:p>
            <a:endParaRPr lang="en-US" dirty="0"/>
          </a:p>
          <a:p>
            <a:r>
              <a:rPr lang="en-US" dirty="0" smtClean="0"/>
              <a:t>We can’t just add because we’ll end up </a:t>
            </a:r>
            <a:r>
              <a:rPr lang="en-US" b="1" dirty="0" smtClean="0"/>
              <a:t>double-counting</a:t>
            </a:r>
            <a:r>
              <a:rPr lang="en-US" dirty="0" smtClean="0"/>
              <a:t> the philosophy majors who are also juniors.</a:t>
            </a:r>
            <a:endParaRPr lang="en-US" dirty="0"/>
          </a:p>
        </p:txBody>
      </p:sp>
    </p:spTree>
    <p:extLst>
      <p:ext uri="{BB962C8B-B14F-4D97-AF65-F5344CB8AC3E}">
        <p14:creationId xmlns:p14="http://schemas.microsoft.com/office/powerpoint/2010/main" val="12910106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Mutually Exclusive vs. Independent</a:t>
            </a:r>
            <a:endParaRPr lang="en-US" dirty="0"/>
          </a:p>
        </p:txBody>
      </p:sp>
      <p:sp>
        <p:nvSpPr>
          <p:cNvPr id="3" name="Content Placeholder 2"/>
          <p:cNvSpPr>
            <a:spLocks noGrp="1"/>
          </p:cNvSpPr>
          <p:nvPr>
            <p:ph idx="1"/>
          </p:nvPr>
        </p:nvSpPr>
        <p:spPr/>
        <p:txBody>
          <a:bodyPr/>
          <a:lstStyle/>
          <a:p>
            <a:endParaRPr lang="en-US" dirty="0"/>
          </a:p>
          <a:p>
            <a:r>
              <a:rPr lang="en-US" dirty="0" smtClean="0"/>
              <a:t>Two events are </a:t>
            </a:r>
            <a:r>
              <a:rPr lang="en-US" b="1" dirty="0" smtClean="0"/>
              <a:t>mutually exclusive </a:t>
            </a:r>
            <a:r>
              <a:rPr lang="en-US" dirty="0" smtClean="0"/>
              <a:t>if and only if they cannot both occur at the same time.</a:t>
            </a:r>
          </a:p>
          <a:p>
            <a:endParaRPr lang="en-US" dirty="0"/>
          </a:p>
          <a:p>
            <a:r>
              <a:rPr lang="en-US" dirty="0" smtClean="0"/>
              <a:t>Two events are </a:t>
            </a:r>
            <a:r>
              <a:rPr lang="en-US" b="1" dirty="0" smtClean="0"/>
              <a:t>independent</a:t>
            </a:r>
            <a:r>
              <a:rPr lang="en-US" dirty="0" smtClean="0"/>
              <a:t> if and only if the occurrence of one does not affect the probability of the other.</a:t>
            </a:r>
          </a:p>
          <a:p>
            <a:endParaRPr lang="en-US" dirty="0"/>
          </a:p>
        </p:txBody>
      </p:sp>
    </p:spTree>
    <p:extLst>
      <p:ext uri="{BB962C8B-B14F-4D97-AF65-F5344CB8AC3E}">
        <p14:creationId xmlns:p14="http://schemas.microsoft.com/office/powerpoint/2010/main" val="1264397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Probability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19157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85975"/>
          </a:xfrm>
        </p:spPr>
        <p:txBody>
          <a:bodyPr>
            <a:normAutofit/>
          </a:bodyPr>
          <a:lstStyle/>
          <a:p>
            <a:r>
              <a:rPr lang="en-US" dirty="0" smtClean="0"/>
              <a:t>Objectives:</a:t>
            </a:r>
            <a:br>
              <a:rPr lang="en-US" dirty="0" smtClean="0"/>
            </a:br>
            <a:endParaRPr lang="en-US" dirty="0"/>
          </a:p>
        </p:txBody>
      </p:sp>
      <p:sp>
        <p:nvSpPr>
          <p:cNvPr id="3" name="Content Placeholder 2"/>
          <p:cNvSpPr>
            <a:spLocks noGrp="1"/>
          </p:cNvSpPr>
          <p:nvPr>
            <p:ph idx="1"/>
          </p:nvPr>
        </p:nvSpPr>
        <p:spPr/>
        <p:txBody>
          <a:bodyPr/>
          <a:lstStyle/>
          <a:p>
            <a:pPr marL="0" indent="0">
              <a:buNone/>
            </a:pPr>
            <a:endParaRPr lang="en-US" dirty="0"/>
          </a:p>
          <a:p>
            <a:pPr marL="514350" indent="-514350">
              <a:buAutoNum type="arabicPeriod"/>
            </a:pPr>
            <a:r>
              <a:rPr lang="en-US" dirty="0" smtClean="0"/>
              <a:t>Identify </a:t>
            </a:r>
            <a:r>
              <a:rPr lang="en-US" dirty="0"/>
              <a:t>common fallacies in probability </a:t>
            </a:r>
            <a:r>
              <a:rPr lang="en-US" dirty="0" smtClean="0"/>
              <a:t>reasoning.</a:t>
            </a:r>
          </a:p>
          <a:p>
            <a:pPr marL="0" indent="0">
              <a:buNone/>
            </a:pPr>
            <a:endParaRPr lang="en-US" dirty="0"/>
          </a:p>
          <a:p>
            <a:pPr marL="0" indent="0">
              <a:buNone/>
            </a:pPr>
            <a:r>
              <a:rPr lang="en-US" dirty="0"/>
              <a:t>2. Apply basic probability rules in practical </a:t>
            </a:r>
            <a:r>
              <a:rPr lang="en-US" dirty="0" smtClean="0"/>
              <a:t>situations.</a:t>
            </a:r>
            <a:endParaRPr lang="en-US" dirty="0"/>
          </a:p>
          <a:p>
            <a:endParaRPr lang="en-US" dirty="0"/>
          </a:p>
        </p:txBody>
      </p:sp>
    </p:spTree>
    <p:extLst>
      <p:ext uri="{BB962C8B-B14F-4D97-AF65-F5344CB8AC3E}">
        <p14:creationId xmlns:p14="http://schemas.microsoft.com/office/powerpoint/2010/main" val="2691664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Fallacies of Probability</a:t>
            </a:r>
            <a:endParaRPr lang="en-US" dirty="0"/>
          </a:p>
        </p:txBody>
      </p:sp>
      <p:sp>
        <p:nvSpPr>
          <p:cNvPr id="3" name="Content Placeholder 2"/>
          <p:cNvSpPr>
            <a:spLocks noGrp="1"/>
          </p:cNvSpPr>
          <p:nvPr>
            <p:ph idx="1"/>
          </p:nvPr>
        </p:nvSpPr>
        <p:spPr/>
        <p:txBody>
          <a:bodyPr/>
          <a:lstStyle/>
          <a:p>
            <a:r>
              <a:rPr lang="en-US" dirty="0"/>
              <a:t>I</a:t>
            </a:r>
            <a:r>
              <a:rPr lang="en-US" dirty="0" smtClean="0"/>
              <a:t>t's easy </a:t>
            </a:r>
            <a:r>
              <a:rPr lang="en-US" dirty="0"/>
              <a:t>to </a:t>
            </a:r>
            <a:r>
              <a:rPr lang="en-US" dirty="0" smtClean="0"/>
              <a:t>misuse </a:t>
            </a:r>
            <a:r>
              <a:rPr lang="en-US" dirty="0"/>
              <a:t>probabilities.  </a:t>
            </a:r>
            <a:r>
              <a:rPr lang="en-US" dirty="0" smtClean="0"/>
              <a:t>Often, we do </a:t>
            </a:r>
            <a:r>
              <a:rPr lang="en-US" dirty="0"/>
              <a:t>this by </a:t>
            </a:r>
            <a:r>
              <a:rPr lang="en-US" dirty="0" smtClean="0"/>
              <a:t>(</a:t>
            </a:r>
            <a:r>
              <a:rPr lang="en-US" dirty="0" err="1" smtClean="0"/>
              <a:t>mis</a:t>
            </a:r>
            <a:r>
              <a:rPr lang="en-US" dirty="0" smtClean="0"/>
              <a:t>)applying mental </a:t>
            </a:r>
            <a:r>
              <a:rPr lang="en-US" b="1" dirty="0" smtClean="0"/>
              <a:t>heuristics</a:t>
            </a:r>
            <a:r>
              <a:rPr lang="en-US" dirty="0" smtClean="0"/>
              <a:t>, which are </a:t>
            </a:r>
            <a:r>
              <a:rPr lang="en-US" dirty="0"/>
              <a:t>quick rules for </a:t>
            </a:r>
            <a:r>
              <a:rPr lang="en-US" dirty="0" smtClean="0"/>
              <a:t>evaluation. While </a:t>
            </a:r>
            <a:r>
              <a:rPr lang="en-US" dirty="0"/>
              <a:t>these rules will </a:t>
            </a:r>
            <a:r>
              <a:rPr lang="en-US" dirty="0" smtClean="0"/>
              <a:t>work much </a:t>
            </a:r>
            <a:r>
              <a:rPr lang="en-US" dirty="0"/>
              <a:t>of the time, when they go wrong, they can go very wrong. </a:t>
            </a:r>
            <a:endParaRPr lang="en-US" dirty="0" smtClean="0"/>
          </a:p>
          <a:p>
            <a:endParaRPr lang="en-US" dirty="0" smtClean="0"/>
          </a:p>
          <a:p>
            <a:r>
              <a:rPr lang="en-US" b="1" dirty="0" smtClean="0"/>
              <a:t>Heuristic</a:t>
            </a:r>
            <a:r>
              <a:rPr lang="en-US" dirty="0" smtClean="0"/>
              <a:t>: a general strategy for solving a problem or making a decision.</a:t>
            </a:r>
            <a:endParaRPr lang="en-US" dirty="0"/>
          </a:p>
        </p:txBody>
      </p:sp>
    </p:spTree>
    <p:extLst>
      <p:ext uri="{BB962C8B-B14F-4D97-AF65-F5344CB8AC3E}">
        <p14:creationId xmlns:p14="http://schemas.microsoft.com/office/powerpoint/2010/main" val="3935628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Gambler’s Fallacy</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You flipped a coin three times and it landed heads </a:t>
            </a:r>
            <a:r>
              <a:rPr lang="en-US" b="1" dirty="0"/>
              <a:t>4</a:t>
            </a:r>
            <a:r>
              <a:rPr lang="en-US" b="1" dirty="0" smtClean="0"/>
              <a:t> times in a row</a:t>
            </a:r>
            <a:r>
              <a:rPr lang="en-US" dirty="0" smtClean="0"/>
              <a:t>.</a:t>
            </a:r>
          </a:p>
          <a:p>
            <a:endParaRPr lang="en-US" dirty="0"/>
          </a:p>
          <a:p>
            <a:pPr marL="0" indent="0">
              <a:buNone/>
            </a:pPr>
            <a:r>
              <a:rPr lang="en-US" dirty="0" smtClean="0"/>
              <a:t>	What is the probability it will land heads a </a:t>
            </a:r>
            <a:r>
              <a:rPr lang="en-US" b="1" dirty="0"/>
              <a:t>5</a:t>
            </a:r>
            <a:r>
              <a:rPr lang="en-US" b="1" baseline="30000" dirty="0" smtClean="0"/>
              <a:t>th</a:t>
            </a:r>
            <a:r>
              <a:rPr lang="en-US" dirty="0" smtClean="0"/>
              <a:t> time?</a:t>
            </a:r>
          </a:p>
          <a:p>
            <a:pPr marL="0" indent="0">
              <a:buNone/>
            </a:pPr>
            <a:endParaRPr lang="en-US" dirty="0"/>
          </a:p>
        </p:txBody>
      </p:sp>
    </p:spTree>
    <p:extLst>
      <p:ext uri="{BB962C8B-B14F-4D97-AF65-F5344CB8AC3E}">
        <p14:creationId xmlns:p14="http://schemas.microsoft.com/office/powerpoint/2010/main" val="3836207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Gambler’s Fallacy</a:t>
            </a:r>
          </a:p>
        </p:txBody>
      </p:sp>
      <p:sp>
        <p:nvSpPr>
          <p:cNvPr id="3" name="Content Placeholder 2"/>
          <p:cNvSpPr>
            <a:spLocks noGrp="1"/>
          </p:cNvSpPr>
          <p:nvPr>
            <p:ph idx="1"/>
          </p:nvPr>
        </p:nvSpPr>
        <p:spPr>
          <a:xfrm>
            <a:off x="838200" y="1825624"/>
            <a:ext cx="10515600" cy="4714875"/>
          </a:xfrm>
        </p:spPr>
        <p:txBody>
          <a:bodyPr/>
          <a:lstStyle/>
          <a:p>
            <a:pPr marL="0" indent="0">
              <a:buNone/>
            </a:pPr>
            <a:r>
              <a:rPr lang="en-US" b="1" dirty="0" smtClean="0"/>
              <a:t>The Fallacy: </a:t>
            </a:r>
            <a:r>
              <a:rPr lang="en-US" dirty="0" smtClean="0"/>
              <a:t>Why </a:t>
            </a:r>
            <a:r>
              <a:rPr lang="en-US" dirty="0"/>
              <a:t>are we tempted to say that the probability is much less than 50</a:t>
            </a:r>
            <a:r>
              <a:rPr lang="en-US" dirty="0" smtClean="0"/>
              <a:t>%?</a:t>
            </a:r>
          </a:p>
          <a:p>
            <a:endParaRPr lang="en-US" dirty="0"/>
          </a:p>
          <a:p>
            <a:pPr marL="514350" indent="-514350">
              <a:buAutoNum type="arabicParenBoth"/>
            </a:pPr>
            <a:r>
              <a:rPr lang="en-US" dirty="0" smtClean="0"/>
              <a:t>We confuse the </a:t>
            </a:r>
            <a:r>
              <a:rPr lang="en-US" b="1" dirty="0" smtClean="0"/>
              <a:t>probability of each individual event </a:t>
            </a:r>
            <a:r>
              <a:rPr lang="en-US" dirty="0" smtClean="0"/>
              <a:t>(each flip of the coin) with the probability of the run of 5 “heads” in a row. </a:t>
            </a:r>
          </a:p>
          <a:p>
            <a:pPr marL="514350" indent="-514350">
              <a:buAutoNum type="arabicParenBoth"/>
            </a:pPr>
            <a:endParaRPr lang="en-US" dirty="0" smtClean="0"/>
          </a:p>
          <a:p>
            <a:pPr marL="514350" indent="-514350">
              <a:buAutoNum type="arabicParenBoth"/>
            </a:pPr>
            <a:r>
              <a:rPr lang="en-US" dirty="0" smtClean="0"/>
              <a:t>We reason that the prior run of 5 </a:t>
            </a:r>
            <a:r>
              <a:rPr lang="en-US" b="1" dirty="0" smtClean="0"/>
              <a:t>influences </a:t>
            </a:r>
            <a:r>
              <a:rPr lang="en-US" dirty="0" smtClean="0"/>
              <a:t>the chances of the next flip: After this streak of bad/good luck, we must be “due” for a tails.</a:t>
            </a:r>
            <a:endParaRPr lang="en-US" dirty="0"/>
          </a:p>
          <a:p>
            <a:endParaRPr lang="en-US" dirty="0"/>
          </a:p>
        </p:txBody>
      </p:sp>
    </p:spTree>
    <p:extLst>
      <p:ext uri="{BB962C8B-B14F-4D97-AF65-F5344CB8AC3E}">
        <p14:creationId xmlns:p14="http://schemas.microsoft.com/office/powerpoint/2010/main" val="1970757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TotalTime>
  <Words>2030</Words>
  <Application>Microsoft Office PowerPoint</Application>
  <PresentationFormat>Widescreen</PresentationFormat>
  <Paragraphs>235</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Times New Roman</vt:lpstr>
      <vt:lpstr>Office Theme</vt:lpstr>
      <vt:lpstr>Quantitative Reasoning in Philosophy</vt:lpstr>
      <vt:lpstr>Quantitative Literacy in Philosophy</vt:lpstr>
      <vt:lpstr>Quantitative Literacy in Philosophy</vt:lpstr>
      <vt:lpstr>Quantitative Literacy in Philosophy</vt:lpstr>
      <vt:lpstr>Probability</vt:lpstr>
      <vt:lpstr>Objectives: </vt:lpstr>
      <vt:lpstr>Fallacies of Probability</vt:lpstr>
      <vt:lpstr>The Gambler’s Fallacy</vt:lpstr>
      <vt:lpstr>The Gambler’s Fallacy</vt:lpstr>
      <vt:lpstr>The Gambler’s Fallacy:  Misapplication of the Law of Large Numbers</vt:lpstr>
      <vt:lpstr>The Gambler’s Fallacy:  Misapplication of the Law of Large Numbers</vt:lpstr>
      <vt:lpstr>Representativeness Heuristic</vt:lpstr>
      <vt:lpstr>Representativeness Heuristic</vt:lpstr>
      <vt:lpstr>Representativeness Heuristic</vt:lpstr>
      <vt:lpstr>Representativeness Heuristic</vt:lpstr>
      <vt:lpstr>The Availability Heuristic</vt:lpstr>
      <vt:lpstr>The Availability Heuristic</vt:lpstr>
      <vt:lpstr>The Availability Heuristic</vt:lpstr>
      <vt:lpstr>The Availability Heuristic</vt:lpstr>
      <vt:lpstr>The Availability Heuristic</vt:lpstr>
      <vt:lpstr>Rules of Probability</vt:lpstr>
      <vt:lpstr>Decision Theory</vt:lpstr>
      <vt:lpstr>What is Decision Theory?</vt:lpstr>
      <vt:lpstr>Learning Outcomes</vt:lpstr>
      <vt:lpstr>Rational Belief</vt:lpstr>
      <vt:lpstr>PowerPoint Presentation</vt:lpstr>
      <vt:lpstr>Example: </vt:lpstr>
      <vt:lpstr>Example: </vt:lpstr>
      <vt:lpstr>The Rule of Negation</vt:lpstr>
      <vt:lpstr>Conjunction with Independence</vt:lpstr>
      <vt:lpstr>Example 1:</vt:lpstr>
      <vt:lpstr>Example 2:</vt:lpstr>
      <vt:lpstr>Conjunction without Independence</vt:lpstr>
      <vt:lpstr>Example 1:</vt:lpstr>
      <vt:lpstr>Disjunction with Exclusivity</vt:lpstr>
      <vt:lpstr>Disjunction with Exclusivity</vt:lpstr>
      <vt:lpstr>Disjunction with Exclusivity</vt:lpstr>
      <vt:lpstr>Disjunction with Exclusivity</vt:lpstr>
      <vt:lpstr>Disjunction Without Exclusivity</vt:lpstr>
      <vt:lpstr>Disjunction (In General)</vt:lpstr>
      <vt:lpstr>Mutually Exclusive vs. Independent</vt:lpstr>
    </vt:vector>
  </TitlesOfParts>
  <Company>Bridgewater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Probability</dc:title>
  <dc:creator>Shorey, Katy L.</dc:creator>
  <cp:lastModifiedBy>Mediapc</cp:lastModifiedBy>
  <cp:revision>52</cp:revision>
  <dcterms:created xsi:type="dcterms:W3CDTF">2015-11-02T16:56:23Z</dcterms:created>
  <dcterms:modified xsi:type="dcterms:W3CDTF">2016-01-14T18:28:24Z</dcterms:modified>
</cp:coreProperties>
</file>