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6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8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0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2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5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5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3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0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8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9F40-7252-4D96-8A6A-1130661EE76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E98E-A803-48A2-B4A3-0407212D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7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Immanuel Kant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Moral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Hypothetical and Categorical Imperatives</a:t>
            </a:r>
          </a:p>
          <a:p>
            <a:pPr lvl="1"/>
            <a:r>
              <a:rPr lang="en-US" dirty="0" smtClean="0"/>
              <a:t>Imperatives are commands, or claims about what one ought to do.</a:t>
            </a:r>
          </a:p>
          <a:p>
            <a:pPr lvl="2"/>
            <a:r>
              <a:rPr lang="en-US" dirty="0" smtClean="0"/>
              <a:t>“All imperatives are expressed by a ‘must.’”</a:t>
            </a:r>
          </a:p>
          <a:p>
            <a:r>
              <a:rPr lang="en-US" dirty="0" smtClean="0"/>
              <a:t>Hypothetical Imperatives claim that a possible action is necessary as a means to the attainment of something one wants.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85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Moral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Hypothetical and Categorical Imperatives</a:t>
            </a:r>
          </a:p>
          <a:p>
            <a:pPr lvl="1"/>
            <a:r>
              <a:rPr lang="en-US" dirty="0" smtClean="0"/>
              <a:t>Imperatives are commands, or claims about what one ought to do.</a:t>
            </a:r>
          </a:p>
          <a:p>
            <a:pPr lvl="2"/>
            <a:r>
              <a:rPr lang="en-US" dirty="0" smtClean="0"/>
              <a:t>“All imperatives are expressed by a ‘must.’”</a:t>
            </a:r>
          </a:p>
          <a:p>
            <a:r>
              <a:rPr lang="en-US" dirty="0" smtClean="0"/>
              <a:t>Hypothetical Imperatives claim that a possible action is necessary as a means to the attainment of something one wants.</a:t>
            </a:r>
          </a:p>
          <a:p>
            <a:r>
              <a:rPr lang="en-US" dirty="0" smtClean="0"/>
              <a:t>A Categorical Imperative represents an action as objectively necessary, without regard to a further end.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36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Moral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Hypothetical and Categorical Imperatives</a:t>
            </a:r>
          </a:p>
          <a:p>
            <a:pPr lvl="1"/>
            <a:r>
              <a:rPr lang="en-US" dirty="0" smtClean="0"/>
              <a:t>Imperatives are commands, or claims about what one ought to do.</a:t>
            </a:r>
          </a:p>
          <a:p>
            <a:pPr lvl="2"/>
            <a:r>
              <a:rPr lang="en-US" dirty="0" smtClean="0"/>
              <a:t>“All imperatives are expressed by a ‘must.’”</a:t>
            </a:r>
          </a:p>
          <a:p>
            <a:r>
              <a:rPr lang="en-US" dirty="0" smtClean="0"/>
              <a:t>Hypothetical Imperatives claim that a possible action is necessary as a means to the attainment of something one wants.</a:t>
            </a:r>
          </a:p>
          <a:p>
            <a:r>
              <a:rPr lang="en-US" dirty="0" smtClean="0"/>
              <a:t>A Categorical Imperative represents an action as objectively necessary, without regard to a further end.</a:t>
            </a:r>
          </a:p>
          <a:p>
            <a:r>
              <a:rPr lang="en-US" dirty="0" smtClean="0"/>
              <a:t>Kant: Moral requirements derive from a single categorical imperative.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20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Categorical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of universal law: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“Act only on that maxim which you can at the same time will that it should become a universal law.”</a:t>
            </a:r>
          </a:p>
          <a:p>
            <a:pPr lvl="1"/>
            <a:r>
              <a:rPr lang="en-US" dirty="0" smtClean="0"/>
              <a:t>“Maxim” = a principle on which one 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7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Categorical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of universal law: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“Act only on that maxim which you can at the same time will that it should become a universal law.”</a:t>
            </a:r>
          </a:p>
          <a:p>
            <a:pPr lvl="1"/>
            <a:r>
              <a:rPr lang="en-US" dirty="0" smtClean="0"/>
              <a:t>“Maxim” = a principle on which one acts.</a:t>
            </a:r>
          </a:p>
          <a:p>
            <a:r>
              <a:rPr lang="en-US" dirty="0" smtClean="0"/>
              <a:t>The test is not whether one would want one’s maxim to be a universal law, but whether it would be consistent to will it to be 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15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Categorical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Kant's examples</a:t>
            </a:r>
          </a:p>
          <a:p>
            <a:pPr lvl="1"/>
            <a:r>
              <a:rPr lang="en-US" dirty="0" smtClean="0"/>
              <a:t>A depressed man contemplates suicide.</a:t>
            </a:r>
          </a:p>
          <a:p>
            <a:pPr lvl="1"/>
            <a:r>
              <a:rPr lang="en-US" dirty="0" smtClean="0"/>
              <a:t>A man considers making a false promise.</a:t>
            </a:r>
          </a:p>
          <a:p>
            <a:pPr lvl="1"/>
            <a:r>
              <a:rPr lang="en-US" dirty="0" smtClean="0"/>
              <a:t>A gifted man considers not developing his talents.</a:t>
            </a:r>
          </a:p>
          <a:p>
            <a:pPr lvl="1"/>
            <a:r>
              <a:rPr lang="en-US" dirty="0" smtClean="0"/>
              <a:t>A flourishing man thinks about whether he should help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1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Categorical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 of Humanity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“Act in such a way that you treat humanity, whether in your own person or in any other person, always at the same time as an end, never merely as a means.”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1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Categorical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 of Humanity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“Act in such a way that you treat humanity, whether in your own person or in any other person, always at the same time as an end, never merely as a means.”</a:t>
            </a:r>
          </a:p>
          <a:p>
            <a:r>
              <a:rPr lang="en-US" dirty="0" smtClean="0"/>
              <a:t>Kant: This is equivalent to the formula of universal law.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36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Categorical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 of Humanity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“Act in such a way that you treat humanity, whether in your own person or in any other person, always at the same time as an end, never merely as a means.”</a:t>
            </a:r>
          </a:p>
          <a:p>
            <a:r>
              <a:rPr lang="en-US" dirty="0" smtClean="0"/>
              <a:t>Kant: This is equivalent to the formula of universal law.</a:t>
            </a:r>
          </a:p>
          <a:p>
            <a:r>
              <a:rPr lang="en-US" dirty="0" smtClean="0"/>
              <a:t>To violate either is to make an exception of oneself, which involves acting inconsistently and therefore irrationally.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33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Categorical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Kingdom of Ends – a conception of seeing others as rational beings worthy of respect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6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Kant: </a:t>
            </a:r>
            <a:br>
              <a:rPr lang="en-US" dirty="0" smtClean="0"/>
            </a:br>
            <a:r>
              <a:rPr lang="en-US" dirty="0" smtClean="0"/>
              <a:t>Groundwork for the Metaphysics of Morals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-Century German philosopher</a:t>
            </a:r>
          </a:p>
          <a:p>
            <a:r>
              <a:rPr lang="en-US" dirty="0" smtClean="0"/>
              <a:t>Worked on metaphysics, epistemology, ethics, and aesthetics</a:t>
            </a:r>
          </a:p>
        </p:txBody>
      </p:sp>
    </p:spTree>
    <p:extLst>
      <p:ext uri="{BB962C8B-B14F-4D97-AF65-F5344CB8AC3E}">
        <p14:creationId xmlns:p14="http://schemas.microsoft.com/office/powerpoint/2010/main" val="351223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Good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is an unqualified good except a good will</a:t>
            </a:r>
          </a:p>
        </p:txBody>
      </p:sp>
    </p:spTree>
    <p:extLst>
      <p:ext uri="{BB962C8B-B14F-4D97-AF65-F5344CB8AC3E}">
        <p14:creationId xmlns:p14="http://schemas.microsoft.com/office/powerpoint/2010/main" val="307795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Good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is an unqualified good except a good will</a:t>
            </a:r>
          </a:p>
          <a:p>
            <a:r>
              <a:rPr lang="en-US" dirty="0" smtClean="0"/>
              <a:t>The goodness of the motive or principle is more important than the consequences</a:t>
            </a:r>
          </a:p>
        </p:txBody>
      </p:sp>
    </p:spTree>
    <p:extLst>
      <p:ext uri="{BB962C8B-B14F-4D97-AF65-F5344CB8AC3E}">
        <p14:creationId xmlns:p14="http://schemas.microsoft.com/office/powerpoint/2010/main" val="230663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Good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is an unqualified good except a good will</a:t>
            </a:r>
          </a:p>
          <a:p>
            <a:r>
              <a:rPr lang="en-US" dirty="0" smtClean="0"/>
              <a:t>The goodness of the motive or principle is more important than the consequences</a:t>
            </a:r>
          </a:p>
          <a:p>
            <a:r>
              <a:rPr lang="en-US" dirty="0" smtClean="0"/>
              <a:t>To have a good will is to do one's duty not out of inclination, but for the sake of duty.</a:t>
            </a:r>
          </a:p>
        </p:txBody>
      </p:sp>
    </p:spTree>
    <p:extLst>
      <p:ext uri="{BB962C8B-B14F-4D97-AF65-F5344CB8AC3E}">
        <p14:creationId xmlns:p14="http://schemas.microsoft.com/office/powerpoint/2010/main" val="372036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Good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is an unqualified good except a good will</a:t>
            </a:r>
          </a:p>
          <a:p>
            <a:r>
              <a:rPr lang="en-US" dirty="0" smtClean="0"/>
              <a:t>The goodness of the motive or principle is more important than the consequences</a:t>
            </a:r>
          </a:p>
          <a:p>
            <a:r>
              <a:rPr lang="en-US" dirty="0" smtClean="0"/>
              <a:t>To have a good will is to do one's duty not out of inclination, but for the sake of duty.</a:t>
            </a:r>
          </a:p>
          <a:p>
            <a:pPr lvl="1"/>
            <a:r>
              <a:rPr lang="en-US" dirty="0" smtClean="0"/>
              <a:t>Example: the two shopkeepers</a:t>
            </a:r>
          </a:p>
        </p:txBody>
      </p:sp>
    </p:spTree>
    <p:extLst>
      <p:ext uri="{BB962C8B-B14F-4D97-AF65-F5344CB8AC3E}">
        <p14:creationId xmlns:p14="http://schemas.microsoft.com/office/powerpoint/2010/main" val="378341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Good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is an unqualified good except a good will</a:t>
            </a:r>
          </a:p>
          <a:p>
            <a:r>
              <a:rPr lang="en-US" dirty="0" smtClean="0"/>
              <a:t>The goodness of the motive or principle is more important than the consequences</a:t>
            </a:r>
          </a:p>
          <a:p>
            <a:r>
              <a:rPr lang="en-US" dirty="0" smtClean="0"/>
              <a:t>To have a good will is to do one's duty not out of inclination, but for the sake of duty.</a:t>
            </a:r>
          </a:p>
          <a:p>
            <a:pPr lvl="1"/>
            <a:r>
              <a:rPr lang="en-US" dirty="0" smtClean="0"/>
              <a:t>Example: the two shopkeepers</a:t>
            </a:r>
          </a:p>
          <a:p>
            <a:r>
              <a:rPr lang="en-US" dirty="0" smtClean="0"/>
              <a:t>Duty=the necessity of an act done out of respect for the law</a:t>
            </a:r>
          </a:p>
          <a:p>
            <a:pPr lvl="1"/>
            <a:r>
              <a:rPr lang="en-US" dirty="0" smtClean="0"/>
              <a:t>The moral law, not referring to legality</a:t>
            </a:r>
          </a:p>
        </p:txBody>
      </p:sp>
    </p:spTree>
    <p:extLst>
      <p:ext uri="{BB962C8B-B14F-4D97-AF65-F5344CB8AC3E}">
        <p14:creationId xmlns:p14="http://schemas.microsoft.com/office/powerpoint/2010/main" val="23638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Good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is an unqualified good except a good will</a:t>
            </a:r>
          </a:p>
          <a:p>
            <a:r>
              <a:rPr lang="en-US" dirty="0" smtClean="0"/>
              <a:t>The goodness of the motive or principle is more important than the consequences</a:t>
            </a:r>
          </a:p>
          <a:p>
            <a:r>
              <a:rPr lang="en-US" dirty="0" smtClean="0"/>
              <a:t>To have a good will is to do one's duty not out of inclination, but for the sake of duty.</a:t>
            </a:r>
          </a:p>
          <a:p>
            <a:pPr lvl="1"/>
            <a:r>
              <a:rPr lang="en-US" dirty="0" smtClean="0"/>
              <a:t>Example: the two shopkeepers</a:t>
            </a:r>
          </a:p>
          <a:p>
            <a:r>
              <a:rPr lang="en-US" dirty="0" smtClean="0"/>
              <a:t>Duty=the necessity of an act done out of respect for the law</a:t>
            </a:r>
          </a:p>
          <a:p>
            <a:pPr lvl="1"/>
            <a:r>
              <a:rPr lang="en-US" dirty="0" smtClean="0"/>
              <a:t>The moral law, not referring to legality</a:t>
            </a:r>
          </a:p>
          <a:p>
            <a:pPr lvl="1"/>
            <a:r>
              <a:rPr lang="en-US" dirty="0" smtClean="0"/>
              <a:t>What </a:t>
            </a:r>
            <a:r>
              <a:rPr lang="en-US" i="1" dirty="0" smtClean="0"/>
              <a:t>is</a:t>
            </a:r>
            <a:r>
              <a:rPr lang="en-US" dirty="0" smtClean="0"/>
              <a:t> the moral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63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Moral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Hypothetical and Categorical Imperatives</a:t>
            </a:r>
          </a:p>
          <a:p>
            <a:pPr lvl="1"/>
            <a:r>
              <a:rPr lang="en-US" dirty="0" smtClean="0"/>
              <a:t>Imperatives are commands, or claims about what one ought to do.</a:t>
            </a:r>
          </a:p>
          <a:p>
            <a:pPr lvl="2"/>
            <a:r>
              <a:rPr lang="en-US" dirty="0" smtClean="0"/>
              <a:t>“All imperatives are expressed by a ‘must.’”</a:t>
            </a:r>
          </a:p>
        </p:txBody>
      </p:sp>
    </p:spTree>
    <p:extLst>
      <p:ext uri="{BB962C8B-B14F-4D97-AF65-F5344CB8AC3E}">
        <p14:creationId xmlns:p14="http://schemas.microsoft.com/office/powerpoint/2010/main" val="298508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870</Words>
  <Application>Microsoft Office PowerPoint</Application>
  <PresentationFormat>Widescreen</PresentationFormat>
  <Paragraphs>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Immanuel Kant</vt:lpstr>
      <vt:lpstr>Kant:  Groundwork for the Metaphysics of Morals</vt:lpstr>
      <vt:lpstr>The Good Will</vt:lpstr>
      <vt:lpstr>The Good Will</vt:lpstr>
      <vt:lpstr>The Good Will</vt:lpstr>
      <vt:lpstr>The Good Will</vt:lpstr>
      <vt:lpstr>The Good Will</vt:lpstr>
      <vt:lpstr>The Good Will</vt:lpstr>
      <vt:lpstr>The Moral Law</vt:lpstr>
      <vt:lpstr>The Moral Law</vt:lpstr>
      <vt:lpstr>The Moral Law</vt:lpstr>
      <vt:lpstr>The Moral Law</vt:lpstr>
      <vt:lpstr>The Categorical Imperative</vt:lpstr>
      <vt:lpstr>The Categorical Imperative</vt:lpstr>
      <vt:lpstr>The Categorical Imperative</vt:lpstr>
      <vt:lpstr>The Categorical Imperative</vt:lpstr>
      <vt:lpstr>The Categorical Imperative</vt:lpstr>
      <vt:lpstr>The Categorical Imperative</vt:lpstr>
      <vt:lpstr>The Categorical Imperative</vt:lpstr>
    </vt:vector>
  </TitlesOfParts>
  <Company>Information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Immanuel Kant</dc:title>
  <dc:creator>Skoble, Aeon</dc:creator>
  <cp:lastModifiedBy>Skoble, Aeon</cp:lastModifiedBy>
  <cp:revision>3</cp:revision>
  <dcterms:created xsi:type="dcterms:W3CDTF">2016-10-17T14:35:28Z</dcterms:created>
  <dcterms:modified xsi:type="dcterms:W3CDTF">2016-10-17T14:50:11Z</dcterms:modified>
</cp:coreProperties>
</file>