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3" r:id="rId17"/>
    <p:sldId id="279" r:id="rId18"/>
    <p:sldId id="280" r:id="rId19"/>
    <p:sldId id="278" r:id="rId20"/>
    <p:sldId id="276" r:id="rId21"/>
    <p:sldId id="277" r:id="rId22"/>
    <p:sldId id="281" r:id="rId23"/>
    <p:sldId id="271" r:id="rId24"/>
    <p:sldId id="272" r:id="rId25"/>
    <p:sldId id="273" r:id="rId26"/>
    <p:sldId id="274" r:id="rId27"/>
    <p:sldId id="275" r:id="rId28"/>
    <p:sldId id="282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5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7909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9349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352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254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0194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582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277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80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848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0080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3162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CBDB61-606E-4BCA-8679-E77EA85C3621}" type="datetimeFigureOut">
              <a:rPr lang="en-US" smtClean="0"/>
              <a:t>9/28/2016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2D6A39-9579-485F-BB11-74229F608E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80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Natural Law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456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</a:p>
          <a:p>
            <a:pPr lvl="1"/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Moderation</a:t>
            </a:r>
          </a:p>
          <a:p>
            <a:r>
              <a:rPr lang="en-US" dirty="0" smtClean="0"/>
              <a:t>= justice; the good life</a:t>
            </a:r>
          </a:p>
          <a:p>
            <a:r>
              <a:rPr lang="en-US" dirty="0" smtClean="0"/>
              <a:t>Moral reality is part of reality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997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</a:p>
          <a:p>
            <a:pPr lvl="1"/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Moderation</a:t>
            </a:r>
          </a:p>
          <a:p>
            <a:r>
              <a:rPr lang="en-US" dirty="0" smtClean="0"/>
              <a:t>= justice; the good life</a:t>
            </a:r>
          </a:p>
          <a:p>
            <a:r>
              <a:rPr lang="en-US" dirty="0" smtClean="0"/>
              <a:t>Moral reality is part of reality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Discoverable by human intellect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</a:p>
          <a:p>
            <a:pPr lvl="1"/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Moderation</a:t>
            </a:r>
          </a:p>
          <a:p>
            <a:r>
              <a:rPr lang="en-US" dirty="0" smtClean="0"/>
              <a:t>= justice; the good life</a:t>
            </a:r>
          </a:p>
          <a:p>
            <a:r>
              <a:rPr lang="en-US" dirty="0" smtClean="0"/>
              <a:t>Moral reality is part of reality</a:t>
            </a:r>
          </a:p>
          <a:p>
            <a:pPr lvl="1"/>
            <a:r>
              <a:rPr lang="en-US" dirty="0" smtClean="0"/>
              <a:t>Objective</a:t>
            </a:r>
          </a:p>
          <a:p>
            <a:pPr lvl="1"/>
            <a:r>
              <a:rPr lang="en-US" dirty="0" smtClean="0"/>
              <a:t>Discoverable by human intellect</a:t>
            </a:r>
          </a:p>
          <a:p>
            <a:r>
              <a:rPr lang="en-US" dirty="0" smtClean="0"/>
              <a:t>Laws are attempts to discover objective justice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594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thinker; several hundred years after Plato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2462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thinker; several hundred years after Plato</a:t>
            </a:r>
          </a:p>
          <a:p>
            <a:r>
              <a:rPr lang="en-US" dirty="0" smtClean="0"/>
              <a:t>Moral order is a feature of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5463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thinker; several hundred years after Plato</a:t>
            </a:r>
          </a:p>
          <a:p>
            <a:r>
              <a:rPr lang="en-US" dirty="0" smtClean="0"/>
              <a:t>Moral order is a feature of the world</a:t>
            </a:r>
          </a:p>
          <a:p>
            <a:r>
              <a:rPr lang="en-US" dirty="0" smtClean="0"/>
              <a:t>Moral duties can be discerned by the intellect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3618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Cicero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Roman thinker; several hundred years after Plato</a:t>
            </a:r>
          </a:p>
          <a:p>
            <a:r>
              <a:rPr lang="en-US" dirty="0" smtClean="0"/>
              <a:t>Moral order is a feature of the world</a:t>
            </a:r>
          </a:p>
          <a:p>
            <a:r>
              <a:rPr lang="en-US" dirty="0" smtClean="0"/>
              <a:t>Moral duties can be discerned by the intellect</a:t>
            </a:r>
          </a:p>
          <a:p>
            <a:r>
              <a:rPr lang="en-US" dirty="0" smtClean="0"/>
              <a:t>Influence of Plato and Aristotle; Roman law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149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contemplated act morally right or morally wrong?</a:t>
            </a:r>
          </a:p>
          <a:p>
            <a:r>
              <a:rPr lang="en-US" dirty="0" smtClean="0"/>
              <a:t>Is that act expedient; that is, conducive to comfort and happiness?</a:t>
            </a:r>
          </a:p>
          <a:p>
            <a:r>
              <a:rPr lang="en-US" dirty="0" smtClean="0"/>
              <a:t>What should we do when what seems expedient seems to conflict with what is right?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889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things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the contemplated act morally right or morally wrong?</a:t>
            </a:r>
          </a:p>
          <a:p>
            <a:r>
              <a:rPr lang="en-US" dirty="0" smtClean="0"/>
              <a:t>Is that act expedient; that is, conducive to comfort and happiness?</a:t>
            </a:r>
          </a:p>
          <a:p>
            <a:r>
              <a:rPr lang="en-US" dirty="0" smtClean="0"/>
              <a:t>What should we do when what seems expedient seems to conflict with what is right?</a:t>
            </a:r>
          </a:p>
          <a:p>
            <a:endParaRPr lang="en-US" dirty="0"/>
          </a:p>
          <a:p>
            <a:r>
              <a:rPr lang="en-US" dirty="0" smtClean="0"/>
              <a:t>Cicero: rightly understood, everything that is morally right is expedient, and everything that is expedient is morally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0626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Expedience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Concerned with enjoyment, influence, and wealth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552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example: Plato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1513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is expedient because it is required for social cooperation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651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Justice is expedient because it is required for social cooperation</a:t>
            </a:r>
          </a:p>
          <a:p>
            <a:r>
              <a:rPr lang="en-US" dirty="0" smtClean="0"/>
              <a:t>Kindness and generosity are expedient, but only when exercised within appropriate limits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690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morality and expedience don’t conflict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Cicero:</a:t>
            </a:r>
          </a:p>
          <a:p>
            <a:pPr lvl="1"/>
            <a:r>
              <a:rPr lang="en-US" dirty="0" smtClean="0"/>
              <a:t>Nothing is so repugnant to Nature as immorality.</a:t>
            </a:r>
          </a:p>
          <a:p>
            <a:pPr lvl="1"/>
            <a:r>
              <a:rPr lang="en-US" dirty="0" smtClean="0"/>
              <a:t>Nothing is so in accord with Nature as expediency.</a:t>
            </a:r>
          </a:p>
          <a:p>
            <a:pPr lvl="1"/>
            <a:r>
              <a:rPr lang="en-US" dirty="0" smtClean="0"/>
              <a:t>Therefore, expediency and immorality cannot coexist in one and the same object.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75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figure this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sources of rightness</a:t>
            </a:r>
          </a:p>
          <a:p>
            <a:pPr lvl="1"/>
            <a:r>
              <a:rPr lang="en-US" dirty="0" smtClean="0"/>
              <a:t>Wisdom - Virtue concerning matters of truth and knowledge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4997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figure this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sources of rightness</a:t>
            </a:r>
          </a:p>
          <a:p>
            <a:pPr lvl="1"/>
            <a:r>
              <a:rPr lang="en-US" dirty="0" smtClean="0"/>
              <a:t>Wisdom - Virtue concerning matters of truth and knowledge</a:t>
            </a:r>
          </a:p>
          <a:p>
            <a:pPr lvl="1"/>
            <a:r>
              <a:rPr lang="en-US" dirty="0" smtClean="0"/>
              <a:t>Justice and charity - Virtues concerning the maintenance of society and “common bonds”</a:t>
            </a:r>
          </a:p>
        </p:txBody>
      </p:sp>
    </p:spTree>
    <p:extLst>
      <p:ext uri="{BB962C8B-B14F-4D97-AF65-F5344CB8AC3E}">
        <p14:creationId xmlns:p14="http://schemas.microsoft.com/office/powerpoint/2010/main" val="416934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figure this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sources of rightness</a:t>
            </a:r>
          </a:p>
          <a:p>
            <a:pPr lvl="1"/>
            <a:r>
              <a:rPr lang="en-US" dirty="0" smtClean="0"/>
              <a:t>Wisdom - Virtue concerning matters of truth and knowledge</a:t>
            </a:r>
          </a:p>
          <a:p>
            <a:pPr lvl="1"/>
            <a:r>
              <a:rPr lang="en-US" dirty="0" smtClean="0"/>
              <a:t>Justice and charity - Virtues concerning the maintenance of society and “common bonds”</a:t>
            </a:r>
          </a:p>
          <a:p>
            <a:pPr lvl="1"/>
            <a:r>
              <a:rPr lang="en-US" dirty="0" smtClean="0"/>
              <a:t>Courage - Virtue concerning greatness of spirit</a:t>
            </a:r>
          </a:p>
        </p:txBody>
      </p:sp>
    </p:spTree>
    <p:extLst>
      <p:ext uri="{BB962C8B-B14F-4D97-AF65-F5344CB8AC3E}">
        <p14:creationId xmlns:p14="http://schemas.microsoft.com/office/powerpoint/2010/main" val="255277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figure this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sources of rightness</a:t>
            </a:r>
          </a:p>
          <a:p>
            <a:pPr lvl="1"/>
            <a:r>
              <a:rPr lang="en-US" dirty="0" smtClean="0"/>
              <a:t>Wisdom - Virtue concerning matters of truth and knowledge</a:t>
            </a:r>
          </a:p>
          <a:p>
            <a:pPr lvl="1"/>
            <a:r>
              <a:rPr lang="en-US" dirty="0" smtClean="0"/>
              <a:t>Justice and charity - Virtues concerning the maintenance of society and “common bonds”</a:t>
            </a:r>
          </a:p>
          <a:p>
            <a:pPr lvl="1"/>
            <a:r>
              <a:rPr lang="en-US" dirty="0" smtClean="0"/>
              <a:t>Courage - Virtue concerning greatness of spirit</a:t>
            </a:r>
          </a:p>
          <a:p>
            <a:pPr lvl="1"/>
            <a:r>
              <a:rPr lang="en-US" dirty="0" smtClean="0"/>
              <a:t>Temperance - Virtue concerning moderation and self-control</a:t>
            </a:r>
          </a:p>
        </p:txBody>
      </p:sp>
    </p:spTree>
    <p:extLst>
      <p:ext uri="{BB962C8B-B14F-4D97-AF65-F5344CB8AC3E}">
        <p14:creationId xmlns:p14="http://schemas.microsoft.com/office/powerpoint/2010/main" val="305315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we figure this out?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Four sources of rightness</a:t>
            </a:r>
          </a:p>
          <a:p>
            <a:pPr lvl="1"/>
            <a:r>
              <a:rPr lang="en-US" dirty="0" smtClean="0"/>
              <a:t>Wisdom - Virtue concerning matters of truth and knowledge</a:t>
            </a:r>
          </a:p>
          <a:p>
            <a:pPr lvl="1"/>
            <a:r>
              <a:rPr lang="en-US" dirty="0" smtClean="0"/>
              <a:t>Justice and charity - Virtues concerning the maintenance of society and “common bonds”</a:t>
            </a:r>
          </a:p>
          <a:p>
            <a:pPr lvl="1"/>
            <a:r>
              <a:rPr lang="en-US" dirty="0" smtClean="0"/>
              <a:t>Courage - Virtue concerning greatness of spirit</a:t>
            </a:r>
          </a:p>
          <a:p>
            <a:pPr lvl="1"/>
            <a:r>
              <a:rPr lang="en-US" dirty="0" smtClean="0"/>
              <a:t>Temperance - Virtue concerning moderation and self-control</a:t>
            </a:r>
          </a:p>
          <a:p>
            <a:r>
              <a:rPr lang="en-US" dirty="0" smtClean="0"/>
              <a:t>Propriety – includes other things thought to be virtues</a:t>
            </a:r>
          </a:p>
          <a:p>
            <a:pPr lvl="1"/>
            <a:r>
              <a:rPr lang="en-US" dirty="0" smtClean="0"/>
              <a:t>Know through wisdo</a:t>
            </a:r>
            <a:r>
              <a:rPr lang="en-US" dirty="0"/>
              <a:t>m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882620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ought to avoid thinking of morally wrong actions as expedient</a:t>
            </a:r>
          </a:p>
          <a:p>
            <a:r>
              <a:rPr lang="en-US" dirty="0" smtClean="0"/>
              <a:t>We ought to do what the intellect has discerned to be morally right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36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example: Plato</a:t>
            </a:r>
          </a:p>
          <a:p>
            <a:r>
              <a:rPr lang="en-US" dirty="0" smtClean="0"/>
              <a:t>There is objective reality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1117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example: Plato</a:t>
            </a:r>
          </a:p>
          <a:p>
            <a:r>
              <a:rPr lang="en-US" dirty="0" smtClean="0"/>
              <a:t>There is objective reality</a:t>
            </a:r>
          </a:p>
          <a:p>
            <a:r>
              <a:rPr lang="en-US" dirty="0" smtClean="0"/>
              <a:t>We can discover what reality is through rational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248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example: Plato</a:t>
            </a:r>
          </a:p>
          <a:p>
            <a:r>
              <a:rPr lang="en-US" dirty="0" smtClean="0"/>
              <a:t>There is objective reality</a:t>
            </a:r>
          </a:p>
          <a:p>
            <a:r>
              <a:rPr lang="en-US" dirty="0" smtClean="0"/>
              <a:t>We can discover what reality is through rational activity</a:t>
            </a:r>
          </a:p>
          <a:p>
            <a:r>
              <a:rPr lang="en-US" dirty="0" smtClean="0"/>
              <a:t>Right and good are properties discoverable through rational 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0160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Earliest example: Plato</a:t>
            </a:r>
          </a:p>
          <a:p>
            <a:r>
              <a:rPr lang="en-US" dirty="0" smtClean="0"/>
              <a:t>There is objective reality</a:t>
            </a:r>
          </a:p>
          <a:p>
            <a:r>
              <a:rPr lang="en-US" dirty="0" smtClean="0"/>
              <a:t>We can discover what reality is through rational activity</a:t>
            </a:r>
          </a:p>
          <a:p>
            <a:r>
              <a:rPr lang="en-US" dirty="0" smtClean="0"/>
              <a:t>Right and good are properties discoverable through rational activity</a:t>
            </a:r>
          </a:p>
          <a:p>
            <a:r>
              <a:rPr lang="en-US" dirty="0" smtClean="0"/>
              <a:t>A thing’s virtue is understood through its function, which is understood through its nature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8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74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</a:p>
          <a:p>
            <a:pPr lvl="1"/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Moderation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7665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Plato: human virtue consists in inner harmony; rational self-control</a:t>
            </a:r>
          </a:p>
          <a:p>
            <a:pPr lvl="1"/>
            <a:r>
              <a:rPr lang="en-US" dirty="0" smtClean="0"/>
              <a:t>Wisdom</a:t>
            </a:r>
          </a:p>
          <a:p>
            <a:pPr lvl="1"/>
            <a:r>
              <a:rPr lang="en-US" dirty="0" smtClean="0"/>
              <a:t>Courage</a:t>
            </a:r>
          </a:p>
          <a:p>
            <a:pPr lvl="1"/>
            <a:r>
              <a:rPr lang="en-US" dirty="0" smtClean="0"/>
              <a:t>Moderation</a:t>
            </a:r>
          </a:p>
          <a:p>
            <a:r>
              <a:rPr lang="en-US" dirty="0" smtClean="0"/>
              <a:t>= justice; the good life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382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745</Words>
  <Application>Microsoft Office PowerPoint</Application>
  <PresentationFormat>Widescreen</PresentationFormat>
  <Paragraphs>111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Natural Law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Cicero</vt:lpstr>
      <vt:lpstr>Cicero</vt:lpstr>
      <vt:lpstr>Cicero</vt:lpstr>
      <vt:lpstr>Cicero</vt:lpstr>
      <vt:lpstr>Three things to consider</vt:lpstr>
      <vt:lpstr>Three things to consider</vt:lpstr>
      <vt:lpstr>Expedience</vt:lpstr>
      <vt:lpstr>PowerPoint Presentation</vt:lpstr>
      <vt:lpstr>PowerPoint Presentation</vt:lpstr>
      <vt:lpstr>Why morality and expedience don’t conflict</vt:lpstr>
      <vt:lpstr>How do we figure this out?</vt:lpstr>
      <vt:lpstr>How do we figure this out?</vt:lpstr>
      <vt:lpstr>How do we figure this out?</vt:lpstr>
      <vt:lpstr>How do we figure this out?</vt:lpstr>
      <vt:lpstr>How do we figure this out?</vt:lpstr>
      <vt:lpstr>PowerPoint Presentation</vt:lpstr>
    </vt:vector>
  </TitlesOfParts>
  <Company>Information Technology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Natural Law</dc:title>
  <dc:creator>Skoble, Aeon</dc:creator>
  <cp:lastModifiedBy>Skoble, Aeon</cp:lastModifiedBy>
  <cp:revision>5</cp:revision>
  <dcterms:created xsi:type="dcterms:W3CDTF">2016-09-28T15:44:31Z</dcterms:created>
  <dcterms:modified xsi:type="dcterms:W3CDTF">2016-09-28T16:20:12Z</dcterms:modified>
</cp:coreProperties>
</file>